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3E2723"/>
                </a:solidFill>
                <a:latin typeface="Tahoma"/>
              </a:defRPr>
            </a:pPr>
            <a:r>
              <a:rPr sz="1200" b="0" i="0" u="none" strike="noStrike">
                <a:solidFill>
                  <a:srgbClr val="3E2723"/>
                </a:solidFill>
                <a:latin typeface="Tahoma"/>
              </a:rPr>
              <a:t>ผู้เรียนทั้งจังหวัดเทียบกับภาคเอกชน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ฉบับทบทวน 2568</c:v>
                </c:pt>
              </c:strCache>
            </c:strRef>
          </c:tx>
          <c:spPr>
            <a:solidFill>
              <a:srgbClr val="2F6D6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2B2B2B"/>
                    </a:solidFill>
                    <a:latin typeface="Tahoma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ทั้งจังหวัด (พันคน)</c:v>
                  </c:pt>
                  <c:pt idx="1">
                    <c:v>ภาคเอกชน (พันคน)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154.4</c:v>
                </c:pt>
                <c:pt idx="1">
                  <c:v>26.8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ณ 10 มิ.ย. 2568</c:v>
                </c:pt>
              </c:strCache>
            </c:strRef>
          </c:tx>
          <c:spPr>
            <a:solidFill>
              <a:srgbClr val="B8504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2B2B2B"/>
                    </a:solidFill>
                    <a:latin typeface="Tahoma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ทั้งจังหวัด (พันคน)</c:v>
                  </c:pt>
                  <c:pt idx="1">
                    <c:v>ภาคเอกชน (พันคน)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148.4</c:v>
                </c:pt>
                <c:pt idx="1">
                  <c:v>24.6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2B2B2B"/>
                  </a:solidFill>
                  <a:latin typeface="Tahoma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6B6B"/>
                </a:solidFill>
                <a:latin typeface="Tahoma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5E0D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6B6B"/>
                </a:solidFill>
                <a:latin typeface="Tahoma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B6B6B"/>
              </a:solidFill>
              <a:latin typeface="Tahoma"/>
              <a:cs typeface="Tahoma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 — ปก】  เวลาโดยประมาณ 2 นาที</a:t>
            </a:r>
          </a:p>
          <a:p/>
          <a:p>
            <a:r>
              <a:t>สวัสดีครับ วันนี้ผมได้รับมอบหมายให้มาชี้แจงแนวทางการจัดทำยุทธศาสตร์การพัฒนาการศึกษาจังหวัดพระนครศรีอยุธยา สำหรับช่วงปี 2571 ถึง 2575</a:t>
            </a:r>
          </a:p>
          <a:p/>
          <a:p>
            <a:r>
              <a:t>ก่อนเริ่ม ผมขอทำความเข้าใจร่วมกันสองเรื่อง</a:t>
            </a:r>
          </a:p>
          <a:p/>
          <a:p>
            <a:r>
              <a:t>เรื่องแรก เอกสารที่ทุกท่านได้รับไม่ใช่สไลด์ที่ดูแล้วจบ แต่ออกแบบให้เป็นคู่มือปฏิบัติงานที่ใช้ต่อได้จริงหลังการประชุม ในเล่มมี 12 บท ภาคผนวก 4 ส่วน และใบงาน 5 ใบ ซึ่งเราจะได้ลงมือทำจริงในช่วงบ่าย</a:t>
            </a:r>
          </a:p>
          <a:p/>
          <a:p>
            <a:r>
              <a:t>เรื่องที่สอง สิ่งที่เราจะทำวันนี้ไม่ใช่การเขียนแผนให้เสร็จ แต่คือการตกลงกันว่าจะเขียนอย่างไรให้แผนถูกใช้จริง เพราะปัญหาของแผนส่วนใหญ่ไม่ใช่เขียนไม่เสร็จ แต่คือเขียนเสร็จแล้วไม่มีใครหยิบมาใช้</a:t>
            </a:r>
          </a:p>
          <a:p/>
          <a:p>
            <a:r>
              <a:t>ข้อมูลทั้งหมดที่ผมจะนำเสนอ ตัดยอด ณ วันที่ 31 สิงหาคม 2569 และส่วนใหญ่มาจากเอกสารแผนของสำนักงานเราเอง ซึ่งทุกท่านตรวจสอบได้ทันที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เปิดด้วยการสร้างความรู้สึกร่วม ไม่ใช่การสอน ย้ำว่าเอกสารใช้ต่อได้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10 — ภารกิจ 4 ประเภท】  เวลาโดยประมาณ 6 นาที</a:t>
            </a:r>
          </a:p>
          <a:p/>
          <a:p>
            <a:r>
              <a:t>จากเส้นแบ่งอำนาจในสไลด์ที่แล้ว นำมาสู่เครื่องมือที่เราต้องใช้กับทุกมาตรการ คือการจำแนกภารกิจสี่ประเภท</a:t>
            </a:r>
          </a:p>
          <a:p/>
          <a:p>
            <a:r>
              <a:t>ประเภทที่ 1 คืองานที่เราดำเนินการได้เอง ถ้อยคำที่ควรใช้คือ สำนักงานศึกษาธิการจังหวัดดำเนินการ</a:t>
            </a:r>
          </a:p>
          <a:p/>
          <a:p>
            <a:r>
              <a:t>ประเภทที่ 2 คืองานที่เราประสาน ส่งเสริม กำกับ หรือติดตาม ถ้อยคำคือ สำนักงานศึกษาธิการจังหวัดประสานและติดตาม โดยมีหน่วยงานใดเป็นผู้ดำเนินการ</a:t>
            </a:r>
          </a:p>
          <a:p/>
          <a:p>
            <a:r>
              <a:t>ประเภทที่ 3 คืองานที่ต้องร่วมดำเนินการกับหน่วยงานอื่น ถ้อยคำคือ ดำเนินการร่วมระหว่างหน่วยงาน ก ข ค โดยมี ก เป็นเจ้าภาพหลัก</a:t>
            </a:r>
          </a:p>
          <a:p/>
          <a:p>
            <a:r>
              <a:t>ประเภทที่ 4 คืองานที่ต้องเสนอผู้มีอำนาจพิจารณา ถ้อยคำคือ เสนอผู้ว่าราชการจังหวัด กระทรวง หรือ ก.ค.ศ. พิจารณา</a:t>
            </a:r>
          </a:p>
          <a:p/>
          <a:p>
            <a:r>
              <a:t>ข้อสังเกตสำคัญคือ ประเภทที่ 4 ไม่ใช่การยอมแพ้ แต่คือการเขียนให้ถูกต้อง เพราะการเสนอเรื่องต่อผู้มีอำนาจก็เป็นงานที่ต้องทำจริงและวัดผลได้จริง</a:t>
            </a:r>
          </a:p>
          <a:p/>
          <a:p>
            <a:r>
              <a:t>ช่วงบ่ายเราจะใช้ใบงานที่ 1 ในภาคผนวก ก โดยให้แต่ละกลุ่มนำมาตรการที่เตรียมมาจำแนกประเภท พร้อมระบุฐานอำนาจข้อ 11 ที่รองรับ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แจกใบงานที่ 1 ตรงนี้ หรือชี้ให้ดูล่วงหน้า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11 — ส่วนที่ 3 แผนที่ของแผน】  เวลาโดยประมาณ 1 นาที</a:t>
            </a:r>
          </a:p>
          <a:p/>
          <a:p>
            <a:r>
              <a:t>ส่วนต่อไปเป็นเรื่องความเชื่อมโยงกับแผนระดับบน ซึ่งเป็นส่วนที่มักถูกทำแบบพิธีกรรมมากที่สุด</a:t>
            </a:r>
          </a:p>
          <a:p/>
          <a:p>
            <a:r>
              <a:t>แต่รอบนี้มีเงื่อนไขพิเศษที่ทำให้เรื่องนี้สำคัญกว่าปกติ คือรอบการวางแผนของทุกระดับตรงกันพอดี ซึ่งเป็นโอกาสที่เกิดขึ้นทุกห้าปีเท่านั้น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12 — เหตุใดช่วงปี 2571–2575 จึงเป็นจังหวะที่ดี】  เวลาโดยประมาณ 6 นาที</a:t>
            </a:r>
          </a:p>
          <a:p/>
          <a:p>
            <a:r>
              <a:t>ช่วงปี 2571 ถึง 2575 ที่เราเลือก ตรงกับรอบการวางแผนใหม่ของทุกระดับพร้อมกัน</a:t>
            </a:r>
          </a:p>
          <a:p/>
          <a:p>
            <a:r>
              <a:t>ระดับชาติ ร่างแผนพัฒนาเศรษฐกิจและสังคมแห่งชาติ ฉบับที่ 14 ครอบคลุมปี 2571 ถึง 2575 มีกำหนดประกาศใช้ในปีงบประมาณ 2571 โดยใช้กลยุทธ์ซ่อม เสริม สร้าง ผ่านห้าเสาหลัก ซึ่งรวมถึงการยกระดับทุนมนุษย์</a:t>
            </a:r>
          </a:p>
          <a:p/>
          <a:p>
            <a:r>
              <a:t>ระดับจังหวัด แผนพัฒนาจังหวัดพระนครศรีอยุธยา พ.ศ. 2571 ถึง 2575 อยู่ระหว่างจัดทำ โดยสำนักงานสภาพัฒนาการเศรษฐกิจและสังคมแห่งชาติได้ชี้แจงนโยบายและหลักเกณฑ์แล้ว</a:t>
            </a:r>
          </a:p>
          <a:p/>
          <a:p>
            <a:r>
              <a:t>ระดับท้องถิ่น องค์กรปกครองส่วนท้องถิ่นหลายแห่งจัดทำและประกาศใช้แผนรอบใหม่แล้ว</a:t>
            </a:r>
          </a:p>
          <a:p/>
          <a:p>
            <a:r>
              <a:t>ระดับกระทรวง สำนักงานปลัดกระทรวงศึกษาธิการเพิ่งจัดประชุมเชิงปฏิบัติการระดับประเทศ เมื่อวันที่ 27 ถึง 28 สิงหาคมที่ผ่านมา ภายใต้แนวคิด All for Education</a:t>
            </a:r>
          </a:p>
          <a:p/>
          <a:p>
            <a:r>
              <a:t>ผลที่ตามมาคือเราสามารถเสนอโครงการเข้าสู่แผนพัฒนาจังหวัดรอบใหม่ได้ตรงจังหวะ หากพลาดรอบนี้ต้องรออีกห้าปี</a:t>
            </a:r>
          </a:p>
          <a:p/>
          <a:p>
            <a:r>
              <a:t>แต่มีข้อควรระวังหนึ่งข้อ คือแผนระดับบนทั้งหมดยังไม่ประกาศใช้ เราจึงอ้างอิงได้เพียงร่างกรอบ เอกสารของเราจึงต้องแยกส่วนที่อ้างอิงร่างออกจากส่วนที่อ้างอิงกฎหมายที่มีผลแน่นอนแล้ว และต้องมีกลไกทบทวนภายในหนึ่งปีหลังแผนฉบับที่ 14 ประกาศใช้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ถามในที่ประชุมว่ามีใครไปร่วมประชุม All for Education หรือไม่ ถ้ามีให้ขอเอกสารกรอบแนวทาง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13 — ความสอดคล้องไม่ได้แปลว่าการคัดลอก】  เวลาโดยประมาณ 6 นาที</a:t>
            </a:r>
          </a:p>
          <a:p/>
          <a:p>
            <a:r>
              <a:t>สไลด์นี้แสดงความต่างระหว่างการทำแบบพิธีกรรมกับการทำจริง</a:t>
            </a:r>
          </a:p>
          <a:p/>
          <a:p>
            <a:r>
              <a:t>ฝั่งซ้ายคือวิธีที่ผิด คือเขียนว่า สอดคล้องกับยุทธศาสตร์ชาติด้านการพัฒนาทรัพยากรมนุษย์ แล้วจบ ปัญหาคือประโยคนี้ใช้กับจังหวัดใดก็ได้ จึงไม่ใช้กับจังหวัดใดเลย</a:t>
            </a:r>
          </a:p>
          <a:p/>
          <a:p>
            <a:r>
              <a:t>ฝั่งขวาคือวิธีที่ถูก ลองอ่านดูครับ มติคณะรัฐมนตรีเรื่อง Zero Dropout กำหนดให้บูรณาการข้อมูลเพื่อค้นหาเด็กนอกระบบ ซึ่งในบริบทอยุธยาที่มีแรงงานเคลื่อนย้ายในภาคอุตสาหกรรมจำนวนมาก บุตรของแรงงานกลุ่มนี้มีความเสี่ยงสูงที่จะไม่ปรากฏในระบบทะเบียนสถานศึกษา จึงต้องออกแบบระบบติดตามที่เชื่อมข้อมูลข้ามพื้นที่และข้ามสังกัด</a:t>
            </a:r>
          </a:p>
          <a:p/>
          <a:p>
            <a:r>
              <a:t>สังเกตความต่างครับ ฝั่งขวาอธิบายว่าข้อกำหนดระดับชาติแปลเป็นการดำเนินงานเฉพาะในอยุธยาอย่างไร และเพราะเหตุใด</a:t>
            </a:r>
          </a:p>
          <a:p/>
          <a:p>
            <a:r>
              <a:t>ตารางความสอดคล้องเชิงยุทธศาสตร์ที่เราต้องจัดทำ ต้องมีแปดช่อง ไม่ใช่สองช่อง คือระดับของแผน ชื่อและสถานะเอกสาร ข้อกำหนดสำคัญ ประเด็นที่เกี่ยวข้องกับจังหวัด ผลต่อการกำหนดยุทธศาสตร์ ยุทธศาสตร์จังหวัดที่รองรับ หน่วยงานเจ้าภาพ และแหล่งอ้างอิง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อ่านตัวอย่างฝั่งขวาช้า ๆ ให้ผู้ฟังจับความต่างได้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14 — ส่วนที่ 4 ข้อเท็จจริงของอยุธยา】  เวลาโดยประมาณ 1 นาที</a:t>
            </a:r>
          </a:p>
          <a:p/>
          <a:p>
            <a:r>
              <a:t>ส่วนต่อไปเป็นหัวใจของการบรรยายวันนี้ คือการอ่านข้อมูลให้เป็น</a:t>
            </a:r>
          </a:p>
          <a:p/>
          <a:p>
            <a:r>
              <a:t>ผมจะใช้ตัวเลขชุดเดียว แล้วแสดงให้เห็นว่าถ้าอ่านเป็นจะได้ยุทธศาสตร์ ถ้าอ่านไม่เป็นจะได้เอกสารเปล่า</a:t>
            </a:r>
          </a:p>
          <a:p/>
          <a:p>
            <a:r>
              <a:t>และตัวเลขทั้งหมดในส่วนนี้มาจากเอกสารแผนของสำนักงานเราเอง ซึ่งทุกท่านตรวจสอบได้ทันที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15 — ตัวเลขการศึกษาของจังหวัด จากเอกสารแผนของเราเอง】  เวลาโดยประมาณ 10 นาที</a:t>
            </a:r>
          </a:p>
          <a:p/>
          <a:p>
            <a:r>
              <a:t>ตัวเลขชุดนี้มาจากสองแหล่ง คือแผนพัฒนาการศึกษาจังหวัดฉบับทบทวนประจำปีงบประมาณ 2568 และแผนปฏิบัติราชการประจำปีงบประมาณ 2569 ซึ่งมีข้อมูล ณ วันที่ 10 มิถุนายน 2568</a:t>
            </a:r>
          </a:p>
          <a:p/>
          <a:p>
            <a:r>
              <a:t>ดูตัวเลขสี่กล่องบนก่อนครับ ผู้เรียนทั้งจังหวัด 148,373 คน ลดจาก 154,373 คน คือลดลง 6,000 คน หรือร้อยละ 3.9 ในหนึ่งปี ขณะที่จำนวนสถานศึกษาคงที่ 737 แห่ง</a:t>
            </a:r>
          </a:p>
          <a:p/>
          <a:p>
            <a:r>
              <a:t>กล่องที่สามและสี่คือสิ่งที่ผมอยากให้เห็น สัดส่วนผู้เรียนภาคเอกชนคือร้อยละ 16.6 หรือ 24,642 คน ใน 40 แห่ง และผู้เรียนภาคเอกชนลดลงร้อยละ 8.1</a:t>
            </a:r>
          </a:p>
          <a:p/>
          <a:p>
            <a:r>
              <a:t>ลองคิดตามครับ ผู้เรียนทั้งจังหวัดลดลง 6,000 คน โดยมาจากภาคเอกชน 2,170 คน คิดเป็นร้อยละ 36 ของการลดลงทั้งหมด ทั้งที่ภาคเอกชนมีผู้เรียนเพียงร้อยละ 16.6</a:t>
            </a:r>
          </a:p>
          <a:p/>
          <a:p>
            <a:r>
              <a:t>แปลว่าภาคเอกชนรับแรงกดจากการหดตัวของประชากรวัยเรียนในสัดส่วนที่สูงกว่าขนาดของตนเองถึงสองเท่ากว่า</a:t>
            </a:r>
          </a:p>
          <a:p/>
          <a:p>
            <a:r>
              <a:t>และตัวเลขสุดท้ายที่สำคัญมาก สถานศึกษาเอกชนมีขนาดเฉลี่ย 616 คนต่อแห่ง ขณะที่ค่าเฉลี่ยทั้งจังหวัดคือ 201 คนต่อแห่ง หมายความว่าถ้าโรงเรียนเอกชนหนึ่งแห่งปิด เด็กราว 600 คนต้องหาที่เรียนใหม่พร้อมกัน ซึ่งเทียบเท่ากับโรงเรียน สพป. เขต 1 ประมาณสามแห่งรวมกัน</a:t>
            </a:r>
          </a:p>
          <a:p/>
          <a:p>
            <a:r>
              <a:t>นี่คือเหตุผลเชิงปริมาณว่าทำไมเรื่องนี้ต้องอยู่ในยุทธศาสตร์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สไลด์สำคัญที่สุดของบทที่ 4 ให้เวลาเต็มที่ ถามผู้ฟังว่าตัวเลขนี้ตรงกับที่รู้สึกในพื้นที่หรือไม่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16 — บทเรียน 4 ข้อ จากตารางเดียว】  เวลาโดยประมาณ 8 นาที</a:t>
            </a:r>
          </a:p>
          <a:p/>
          <a:p>
            <a:r>
              <a:t>จากตารางเดียวกัน เราถอดบทเรียนได้สี่ข้อ</a:t>
            </a:r>
          </a:p>
          <a:p/>
          <a:p>
            <a:r>
              <a:t>ข้อแรก ผู้เรียนหดตัวเร็วกว่าโครงสร้างที่ปรับตัว ผู้เรียนลดลง 6,000 คนในหนึ่งปี ขณะที่จำนวนสถานศึกษาคงที่ 737 แห่ง หมายความว่าสถานศึกษากำลังเล็กลง ต้นทุนต่อหัวสูงขึ้น และทรัพยากรกระจายบางลง นี่คือเงื่อนไขตั้งต้นที่ยุทธศาสตร์ต้องยอมรับ ไม่ใช่ปัญหาที่เขียนแล้วจะหายไป</a:t>
            </a:r>
          </a:p>
          <a:p/>
          <a:p>
            <a:r>
              <a:t>ข้อสอง ตัวเลขที่ผิดปกติต้องตั้งคำถามก่อนตีความ ครูโรงเรียนเอกชนลดลงร้อยละ 34.5 ในหนึ่งปี ขณะที่นักเรียนลดร้อยละ 9.4 อัตราที่ต่างกันเกือบสี่เท่านี้แทบเป็นไปไม่ได้ในทางปฏิบัติ เช่นเดียวกับห้องเรียนอาชีวศึกษาเอกชนที่ลดร้อยละ 69 ขณะที่นักเรียนแทบไม่เปลี่ยน ผมยังไม่ทราบคำตอบครับ และคำตอบที่ถูกต้องในตอนนี้คือ ยังไม่รู้ ต้องไปตรวจสอบนิยามกับหน่วยงานเจ้าของข้อมูลก่อน</a:t>
            </a:r>
          </a:p>
          <a:p/>
          <a:p>
            <a:r>
              <a:t>ข้อสาม ข้อมูลสองปีไม่พอสรุปแนวโน้ม มาตรฐานคือต้องมีอนุกรมเวลาอย่างน้อยสามถึงห้าปี ปัจจุบันเรามีเพียงสองจุด</a:t>
            </a:r>
          </a:p>
          <a:p/>
          <a:p>
            <a:r>
              <a:t>ข้อสี่ ตัวเลขสองแหล่งที่ต่างกัน ไม่ได้แปลว่ามีแหล่งใดผิด สถิติจังหวัดรายงาน 115,123 คน เรารายงาน 148,373 คน เพราะเรารวมศูนย์พัฒนาเด็กเล็ก 273 แห่ง อุดมศึกษา อาชีวศึกษา และ สกร. ด้วย ทุกครั้งที่อ้างตัวเลข ต้องระบุนิยามและขอบเขตกำกับเสมอ</a:t>
            </a:r>
          </a:p>
          <a:p/>
          <a:p>
            <a:r>
              <a:t>ขอเสริมอีกเรื่องหนึ่งครับ ในแผนฉบับทบทวน 2568 เนื้อความระบุผู้เรียนทั้งจังหวัด 150,594 คน แต่ตารางที่ 10 ในเล่มเดียวกันรวมได้ 154,373 คน ต่างกัน 3,779 คน ในเอกสารเล่มเดียวกัน ผมยกเรื่องนี้ขึ้นมาไม่ใช่เพื่อจับผิดผู้จัดทำ แต่เพราะมันแสดงให้เห็นว่าการตรวจสอบความสอดคล้องภายในเป็นเรื่องที่หลุดได้ง่ายมาก และเป็นสิ่งที่เราต้องช่วยกันดูในแผนฉบับใหม่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ย้ำน้ำเสียงว่าเป็นบทเรียนร่วม ไม่ใช่การจับผิด เรื่องข้อมูลขัดแย้งกันเองต้องพูดอย่างระมัดระวัง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17 — การจำแนกกลุ่มอำเภอเชิงยุทธศาสตร์】  เวลาโดยประมาณ 6 นาที</a:t>
            </a:r>
          </a:p>
          <a:p/>
          <a:p>
            <a:r>
              <a:t>สไลด์นี้เป็นสมมติฐาน ไม่ใช่ข้อสรุป ขอย้ำตรงนี้ก่อน เพราะเรายังไม่มีข้อมูลรายอำเภอ</a:t>
            </a:r>
          </a:p>
          <a:p/>
          <a:p>
            <a:r>
              <a:t>ผมเสนอให้แบ่งพื้นที่เป็นสี่กลุ่ม</a:t>
            </a:r>
          </a:p>
          <a:p/>
          <a:p>
            <a:r>
              <a:t>กลุ่ม ก เขตเมืองและมรดกโลก คืออำเภอพระนครศรีอยุธยา โจทย์ที่คาดว่าจะพบคือการแข่งขันแย่งผู้เรียนและความแออัดในโรงเรียนขนาดใหญ่</a:t>
            </a:r>
          </a:p>
          <a:p/>
          <a:p>
            <a:r>
              <a:t>กลุ่ม ข เขตอุตสาหกรรม ได้แก่ บางปะอิน อุทัย วังน้อย นครหลวง โจทย์คือบุตรแรงงานเคลื่อนย้าย เด็กที่ไม่ปรากฏในระบบ และความต้องการทักษะอุตสาหกรรม</a:t>
            </a:r>
          </a:p>
          <a:p/>
          <a:p>
            <a:r>
              <a:t>กลุ่ม ค เขตเกษตรและเสี่ยงอุทกภัย ได้แก่ ผักไห่ เสนา บางบาล บางไทร โจทย์คือโรงเรียนขนาดเล็ก การเรียนหยุดชะงัก และความยากจน</a:t>
            </a:r>
          </a:p>
          <a:p/>
          <a:p>
            <a:r>
              <a:t>กลุ่ม ง เขตกึ่งเมืองกึ่งชนบท คืออำเภอที่เหลือ</a:t>
            </a:r>
          </a:p>
          <a:p/>
          <a:p>
            <a:r>
              <a:t>ประเด็นที่ผมอยากให้เห็นให้ชัดคือ ในจังหวัดนี้ ความเสี่ยงภัยพิบัติทับซ้อนกับความเหลื่อมล้ำทางเศรษฐกิจ พื้นที่ที่ท่วมซ้ำซากคือพื้นที่เกษตรที่มีฐานะต่ำกว่าเขตอุตสาหกรรม เด็กกลุ่มนี้จึงเผชิญความเสี่ยงสองชั้นพร้อมกัน และการใช้ค่าเฉลี่ยระดับจังหวัดจะปกปิดปัญหานี้ทั้งหมด</a:t>
            </a:r>
          </a:p>
          <a:p/>
          <a:p>
            <a:r>
              <a:t>ช่วงบ่ายเราจะแบ่งกลุ่มย่อยตามการจำแนกนี้ และผมอยากให้แต่ละกลุ่มช่วยยืนยันหรือแย้งว่าการจัดกลุ่มนี้ตรงกับความจริงในพื้นที่หรือไม่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ขอ feedback จริงจากผู้ที่รู้พื้นที่ อาจต้องปรับการจัดกลุ่ม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18 — ส่วนที่ 5 ทักษะที่ต้องใช้จริง】  เวลาโดยประมาณ 1 นาที</a:t>
            </a:r>
          </a:p>
          <a:p/>
          <a:p>
            <a:r>
              <a:t>ส่วนสุดท้ายเป็นภาคปฏิบัติ คือเครื่องมือห้าชุดที่เราต้องใช้จริงในการลงมือเขียน</a:t>
            </a:r>
          </a:p>
          <a:p/>
          <a:p>
            <a:r>
              <a:t>ส่วนนี้จะเร็วขึ้นและเป็นเทคนิคมากขึ้น ขอให้ทุกท่านเปิดเอกสารบทที่ 5 ถึงบทที่ 10 ตามไปด้วย เพราะรายละเอียดอยู่ในเล่ม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19 — กระบวนการ 7 ระยะ】  เวลาโดยประมาณ 6 นาที</a:t>
            </a:r>
          </a:p>
          <a:p/>
          <a:p>
            <a:r>
              <a:t>กระบวนการมาตรฐานมีเจ็ดระยะ เริ่มจากกำหนดกรอบและตรวจสอบความพร้อม ทบทวนกฎหมายนโยบายและองค์ความรู้ วิเคราะห์สถานการณ์เชิงพื้นที่ รับฟังและสังเคราะห์ความต้องการ กำหนดทิศทางยุทธศาสตร์ ตัวชี้วัดและการติดตามประเมินผล และแผนขับเคลื่อนกับการควบคุมคุณภาพ</a:t>
            </a:r>
          </a:p>
          <a:p/>
          <a:p>
            <a:r>
              <a:t>สิ่งที่ผมอยากเน้นคือกล่องสีแดง คือระยะที่ 5 กำหนดทิศทางยุทธศาสตร์</a:t>
            </a:r>
          </a:p>
          <a:p/>
          <a:p>
            <a:r>
              <a:t>กับดักที่พบบ่อยที่สุดคือการเริ่มที่ระยะ 5 ทันที เพราะการเขียนวิสัยทัศน์และประเด็นยุทธศาสตร์ทำได้เร็วและรู้สึกว่ามีความคืบหน้า ขณะที่การวิเคราะห์ข้อมูลใช้เวลานานและน่าเบื่อ ผลคือได้เอกสารที่สวยงามแต่ไม่เชื่อมกับปัญหาจริง</a:t>
            </a:r>
          </a:p>
          <a:p/>
          <a:p>
            <a:r>
              <a:t>ระยะที่ 5 ต้องไม่เริ่มก่อนจบระยะที่ 3 และระยะที่ 4</a:t>
            </a:r>
          </a:p>
          <a:p/>
          <a:p>
            <a:r>
              <a:t>และก่อนเปลี่ยนระยะทุกครั้ง ขอให้เราสรุปสี่อย่าง คือสิ่งที่ทำแล้ว สิ่งที่ยังขาด สมมติฐานที่ใช้ และประเด็นที่ต้องให้ผู้บริหารตัดสินใจ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ถ้ามีเวลาน้อย สไลด์นี้ตัดได้ เพราะเนื้อหาอยู่ในเอกสาร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2 — วัตถุประสงค์การเรียนรู้】  เวลาโดยประมาณ 3 นาที</a:t>
            </a:r>
          </a:p>
          <a:p/>
          <a:p>
            <a:r>
              <a:t>เป้าหมายของการบรรยายวันนี้แบ่งเป็นสามด้าน</a:t>
            </a:r>
          </a:p>
          <a:p/>
          <a:p>
            <a:r>
              <a:t>ด้านความรู้ ท่านจะทราบว่าสำนักงานศึกษาธิการจังหวัดมีอำนาจตามกฎหมายแค่ไหน ขอบเขตที่เขียนเกินไม่ได้อยู่ตรงไหน แผนระดับบนที่ต้องเชื่อมโยงมีอะไรบ้างและสถานะปัจจุบันเป็นอย่างไร รวมถึงข้อเท็จจริงเกี่ยวกับสถานการณ์การศึกษาของจังหวัดเรา</a:t>
            </a:r>
          </a:p>
          <a:p/>
          <a:p>
            <a:r>
              <a:t>ด้านทัศนคติ ผมอยากให้เราออกจากห้องนี้ด้วยความเข้าใจร่วมกันสามข้อ คือยุทธศาสตร์ที่ดีคือเครื่องมือแก้ปัญหา ไม่ใช่เอกสารเชิงพิธีกรรม ข้อมูลที่ขัดกับความเชื่อเดิมต้องนำเสนอ ไม่ใช่ปกปิด และการเขียนเกินอำนาจหน้าที่ทำให้แผนล้มเหลว</a:t>
            </a:r>
          </a:p>
          <a:p/>
          <a:p>
            <a:r>
              <a:t>ด้านทักษะ ท่านจะกลับไปพร้อมเครื่องมือที่ใช้ได้จริง คือวิธีใช้ข้อมูลอย่างถูกต้อง วิธีวิเคราะห์สาเหตุราก วิธีเขียนกลยุทธ์ที่ตรวจสอบย้อนกลับได้ วิธีออกแบบตัวชี้วัด และวิธีจำแนกภารกิจกับจัดทำตาราง RACI</a:t>
            </a:r>
          </a:p>
          <a:p/>
          <a:p>
            <a:r>
              <a:t>ด้านที่ยากที่สุดคือด้านทัศนคติ เพราะความรู้กับทักษะสอนกันได้ในหนึ่งวัน แต่ทัศนคติต้องอาศัยความเห็นพ้องร่วมกัน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ให้เวลาผู้ฟังอ่านการ์ดทั้งสามใบ อย่ารีบ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20 — แยกให้ออกระหว่างอาการ ปัญหา และสาเหตุราก】  เวลาโดยประมาณ 7 นาที</a:t>
            </a:r>
          </a:p>
          <a:p/>
          <a:p>
            <a:r>
              <a:t>ทักษะที่สำคัญที่สุดของงานนี้คือการแยกอาการ ปัญหา และสาเหตุราก ออกจากกัน</a:t>
            </a:r>
          </a:p>
          <a:p/>
          <a:p>
            <a:r>
              <a:t>ยกตัวอย่างเดียวกันครับ ระดับอาการคือ นักเรียนขาดเรียนบ่อย ถ้าเราแก้ที่ระดับนี้ เราจะตามตัวเด็กกลับมาได้ชั่วคราว แล้วเขาก็ขาดอีก</a:t>
            </a:r>
          </a:p>
          <a:p/>
          <a:p>
            <a:r>
              <a:t>ระดับปัญหาคือ เด็กหลุดจากระบบการศึกษา ถ้าเราแก้ที่ระดับนี้ เราจะจัดโครงการพาน้องกลับมาเรียน ซึ่งได้ผลเฉพาะหน้า</a:t>
            </a:r>
          </a:p>
          <a:p/>
          <a:p>
            <a:r>
              <a:t>ระดับสาเหตุรากคือ ไม่มีระบบข้อมูลติดตามเด็กรายบุคคลที่ใช้ร่วมกันข้ามสังกัดและข้ามพื้นที่ ถ้าเราแก้ที่ระดับนี้ จะแก้ได้ยั่งยืน เพราะระบบจะจับได้ตั้งแต่เด็กเริ่มเสี่ยง ไม่ใช่ตอนที่หลุดไปแล้ว</a:t>
            </a:r>
          </a:p>
          <a:p/>
          <a:p>
            <a:r>
              <a:t>วิธีหาสาเหตุรากคือถามคำว่า ทำไม ซ้ำอย่างน้อยสามชั้น แต่ต้องหยุดถามเมื่อถึงสาเหตุที่เราทำอะไรกับมันได้ ถ้าถามต่อจนถึง เพราะเศรษฐกิจโลกผันผวน ก็เกินขอบเขตที่จังหวัดจะแก้ได้</a:t>
            </a:r>
          </a:p>
          <a:p/>
          <a:p>
            <a:r>
              <a:t>ข้อสังเกตสุดท้าย ในการวิเคราะห์ Problem Tree ของอยุธยาที่ผมทำไว้ในเอกสาร สาเหตุรากทั้งสามสายวิ่งกลับมาที่จุดร่วมเดียวกัน คือการไม่มีระบบข้อมูลผู้เรียนรายบุคคลที่ใช้ร่วมกันข้ามสังกัด นี่คือเหตุผลที่ประเด็นเรื่องระบบข้อมูลต้องเป็นเงื่อนไขพื้นฐาน ไม่ใช่ประเด็นเสริมท้ายเล่ม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21 — SWOT ทุกข้อต้องมีช่องหลักฐาน】  เวลาโดยประมาณ 6 นาที</a:t>
            </a:r>
          </a:p>
          <a:p/>
          <a:p>
            <a:r>
              <a:t>ข้อห้ามเด็ดขาดของงานนี้คือ ห้ามเขียน SWOT จากความคิดเห็นในที่ประชุมโดยไม่มีหลักฐาน</a:t>
            </a:r>
          </a:p>
          <a:p/>
          <a:p>
            <a:r>
              <a:t>รูปแบบที่ถูกต้องต้องมีสามช่อง คือรหัส ประเด็น และหลักฐานอ้างอิง</a:t>
            </a:r>
          </a:p>
          <a:p/>
          <a:p>
            <a:r>
              <a:t>ดูตัวอย่างครับ S1 ฐานเศรษฐกิจอุตสาหกรรมขนาดใหญ่ หลักฐานคือโรงงานมากกว่า 2,134 แห่ง แรงงานประมาณ 300,000 คน จากสภาอุตสาหกรรมจังหวัด ปี 2565</a:t>
            </a:r>
          </a:p>
          <a:p/>
          <a:p>
            <a:r>
              <a:t>W1 ไม่มีระบบข้อมูลการศึกษาระดับจังหวัดที่ใช้ร่วมกันทุกสังกัด หลักฐานคือไม่พบข้อมูลจำแนกรายอำเภอจากแหล่งใด และพบข้อมูลขัดแย้งกันเองในเอกสารแผนฉบับเดียวกัน กรณีนี้เรียกว่าหลักฐานเชิงลบ คือการไม่พบก็เป็นหลักฐานได้ ถ้าเราค้นอย่างเป็นระบบแล้ว</a:t>
            </a:r>
          </a:p>
          <a:p/>
          <a:p>
            <a:r>
              <a:t>T1 จำนวนผู้เรียนหดตัวต่อเนื่อง หลักฐานคือผู้เรียนทั้งจังหวัดลดร้อยละ 3.9 จากเอกสารแผนของเราเอง</a:t>
            </a:r>
          </a:p>
          <a:p/>
          <a:p>
            <a:r>
              <a:t>ข้อทดสอบง่าย ๆ ที่ผมอยากให้ทุกท่านใช้คือ อ่านข้อ SWOT ที่เขียนแล้วถามตัวเองว่า ถ้ามีคนถามว่ารู้ได้อย่างไร ตอบได้ไหม ถ้าตอบไม่ได้ ให้ตัดออก หรือย้ายไปไว้ในรายการสมมติฐานที่ต้องตรวจสอบ</a:t>
            </a:r>
          </a:p>
          <a:p/>
          <a:p>
            <a:r>
              <a:t>ใบงานที่ 2 มีช่องติ๊กสองช่องคือ ตรวจสอบได้จริง กับ เป็นเพียงความเห็น ซึ่งจะบังคับให้เราซื่อสัตย์กับตัวเอง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22 — กับดักคำสี่คำ】  เวลาโดยประมาณ 8 นาที</a:t>
            </a:r>
          </a:p>
          <a:p/>
          <a:p>
            <a:r>
              <a:t>สไลด์นี้เป็นเครื่องมือที่ผมคิดว่าใช้ได้ทันทีที่สุด</a:t>
            </a:r>
          </a:p>
          <a:p/>
          <a:p>
            <a:r>
              <a:t>ห้ามใช้คำว่า ส่งเสริม พัฒนา ยกระดับ บูรณาการ โดยไม่ระบุว่าทำอะไร กับใคร ด้วยกลไกใด และวัดผลอย่างไร</a:t>
            </a:r>
          </a:p>
          <a:p/>
          <a:p>
            <a:r>
              <a:t>ดูคู่แรกครับ ก่อนแก้เขียนว่า ส่งเสริมและพัฒนาคุณภาพการอ่านของผู้เรียน หลังแก้เขียนว่า คัดกรองการอ่านของนักเรียน ป.1 ถึง ป.3 ทุกสังกัดด้วยเครื่องมือเดียวกันปีละสองครั้ง จัดกลุ่มโรงเรียนที่มีผลต่ำกว่าเกณฑ์เป็นพื้นที่มุ่งเป้า จัดทีมนิเทศเฉพาะกิจลงพื้นที่ไม่น้อยกว่าสี่ครั้งต่อโรงเรียนต่อปี และรายงานความก้าวหน้ารายโรงเรียนต่อ กศจ. ทุกภาคเรียน</a:t>
            </a:r>
          </a:p>
          <a:p/>
          <a:p>
            <a:r>
              <a:t>สังเกตว่าเรื่องเดียวกันครับ แต่ฝั่งขวาบอกได้ว่าใครต้องทำอะไร เมื่อไหร่ และวัดผลอย่างไร</a:t>
            </a:r>
          </a:p>
          <a:p/>
          <a:p>
            <a:r>
              <a:t>คู่ที่สองเป็นกรณีที่เขียนเกินอำนาจ ก่อนแก้เขียนว่า ให้สำนักงานศึกษาธิการจังหวัดจัดสรรอัตราครูเพิ่มเติมให้โรงเรียนขนาดเล็ก ซึ่งเราไม่มีอำนาจ หลังแก้จึงเปลี่ยนเป็นการรวบรวมข้อมูลอัตรากำลัง วิเคราะห์ช่องว่างตามสาระวิชา และเสนอต่อ ก.ค.ศ. และ สพฐ. พิจารณาจัดสรร ซึ่งเป็นภารกิจประเภทที่ 4 พร้อมกันนั้นก็ประสานการใช้ครูหมุนเวียนระหว่างโรงเรียนในตำบลเดียวกันโดยความสมัครใจ ซึ่งเป็นประเภทที่ 3</a:t>
            </a:r>
          </a:p>
          <a:p/>
          <a:p>
            <a:r>
              <a:t>ใบงานที่ 3 บังคับให้ตอบคำถาม 12 ข้อ ซึ่งถ้าตอบครบ จะเขียนแบบก่อนแก้ไม่ได้เลย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อ่านตัวอย่างหลังแก้ให้ครบ อย่าย่อ เพราะความยาวคือประเด็น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23 — กับดักตัวชี้วัด 5 ประการ】  เวลาโดยประมาณ 7 นาที</a:t>
            </a:r>
          </a:p>
          <a:p/>
          <a:p>
            <a:r>
              <a:t>ตัวชี้วัดเป็นส่วนที่ผิดพลาดง่ายที่สุด มีกับดักห้าข้อ</a:t>
            </a:r>
          </a:p>
          <a:p/>
          <a:p>
            <a:r>
              <a:t>ข้อแรก วัดกิจกรรมแทนผลลัพธ์ เช่น วัดจำนวนครูที่เข้ารับการอบรม แทนที่จะวัดสัดส่วนนักเรียนที่อ่านออกเขียนได้ตามเกณฑ์</a:t>
            </a:r>
          </a:p>
          <a:p/>
          <a:p>
            <a:r>
              <a:t>ข้อสอง วัดค่าเฉลี่ยแทนช่องว่าง เช่น วัดคะแนนเฉลี่ยการอ่านของจังหวัด แทนที่จะวัดช่องว่างระหว่างกลุ่มอำเภอสูงสุดกับต่ำสุด ปัญหาของค่าเฉลี่ยคือ มันดีขึ้นได้แม้กลุ่มที่แย่ที่สุดจะแย่ลง</a:t>
            </a:r>
          </a:p>
          <a:p/>
          <a:p>
            <a:r>
              <a:t>ข้อสาม วัดสะสมแทนอัตราใหม่ เช่น วัดจำนวนเด็กที่พากลับสะสม แทนที่จะวัดอัตราการหลุดออกจากระบบใหม่รายภาคเรียน เพราะเด็กเคลื่อนเข้าออกระบบตลอดเวลา ตัวเลขสะสมจึงสร้างภาพลวงว่าปัญหาลดลง</a:t>
            </a:r>
          </a:p>
          <a:p/>
          <a:p>
            <a:r>
              <a:t>ข้อสี่ ตั้งเป้าโดยไม่มีค่าฐาน เช่น ตั้งร้อยละ 80 ทุกตัวชี้วัด ทางที่ถูกคือระบุว่า รอกำหนดหลังจัดทำข้อมูลฐาน</a:t>
            </a:r>
          </a:p>
          <a:p/>
          <a:p>
            <a:r>
              <a:t>ข้อห้า เลือกวัดสิ่งที่วัดง่าย เช่น จำนวนโครงการที่ดำเนินการ ซึ่งไม่บอกอะไรเลยเกี่ยวกับผู้เรียน</a:t>
            </a:r>
          </a:p>
          <a:p/>
          <a:p>
            <a:r>
              <a:t>และขอเน้นด้านล่างครับ ชุดตัวชี้วัดต้องสมดุลเจ็ดประเภท แต่ที่แผนส่วนใหญ่ขาดคือสองประเภทท้าย คือตัวชี้วัดความเสมอภาคและตัวชี้วัดเตือนภัยล่วงหน้า ซึ่งเป็นสองประเภทที่มีประโยชน์ที่สุดในการบริหารจริง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ถ้ามีเวลา ให้ยกตัวอย่างค่าฐานจากแผนเดิมในบทที่ 9.3.1 ซึ่งมีเป้าต่ำกว่าค่าฐานสองรายการ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24 — ตาราง RACI และกฎเหล็ก 3 ข้อ】  เวลาโดยประมาณ 8 นาที</a:t>
            </a:r>
          </a:p>
          <a:p/>
          <a:p>
            <a:r>
              <a:t>เครื่องมือสุดท้ายคือตาราง RACI ซึ่งเป็นวิธีจัดการเรื่องความสัมพันธ์ระหว่างสังกัดด้วยเครื่องมือทางเทคนิค แทนการพูดถึงตรง ๆ</a:t>
            </a:r>
          </a:p>
          <a:p/>
          <a:p>
            <a:r>
              <a:t>R คือผู้ลงมือทำ A คือผู้รับผิดชอบผลสุดท้าย C คือผู้ให้คำปรึกษา I คือผู้รับทราบ</a:t>
            </a:r>
          </a:p>
          <a:p/>
          <a:p>
            <a:r>
              <a:t>กฎเหล็กสามข้อ</a:t>
            </a:r>
          </a:p>
          <a:p/>
          <a:p>
            <a:r>
              <a:t>ข้อแรก แต่ละแถวต้องมี A เพียงหนึ่งเดียว ถ้ามีสอง แปลว่ายังไม่ตกลงกันจริง</a:t>
            </a:r>
          </a:p>
          <a:p/>
          <a:p>
            <a:r>
              <a:t>ข้อสอง ห้ามใส่ A ให้สำนักงานศึกษาธิการจังหวัดในงานที่เราไม่มีอำนาจตัดสินใจ</a:t>
            </a:r>
          </a:p>
          <a:p/>
          <a:p>
            <a:r>
              <a:t>ข้อสาม หน่วยงานที่ได้ R ต้องรู้ตัวและยอมรับก่อน ไม่ใช่เพิ่งรู้ตอนอ่านแผน</a:t>
            </a:r>
          </a:p>
          <a:p/>
          <a:p>
            <a:r>
              <a:t>ดูตารางด้านล่างครับ ให้สังเกตสองแถว</a:t>
            </a:r>
          </a:p>
          <a:p/>
          <a:p>
            <a:r>
              <a:t>แถวที่ 4 กลไกความร่วมมือข้ามสังกัด ผู้รับผิดชอบผลสุดท้ายคือจังหวัด ไม่ใช่เรา เพราะเราไม่มีอำนาจเหนือหน่วยงานนอกสังกัดกระทรวงศึกษาธิการ การเขียนให้เราเป็น A ในกรณีนี้จะเป็นการเขียนเกินอำนาจหน้าที่</a:t>
            </a:r>
          </a:p>
          <a:p/>
          <a:p>
            <a:r>
              <a:t>แถวที่ 5 การวางแผนรองรับผู้เรียนภาคเอกชน เราเป็นทั้ง A และ R ได้เต็มตัว เพราะเป็นภารกิจตามข้อ 11 วงเล็บ 10 ซึ่งอยู่ในอำนาจโดยตรง จึงเป็นกลยุทธ์ที่มีความเป็นไปได้ในการปฏิบัติสูงที่สุด</a:t>
            </a:r>
          </a:p>
          <a:p/>
          <a:p>
            <a:r>
              <a:t>สองแถวนี้แสดงให้เห็นว่า การรู้ขอบเขตอำนาจของตัวเองอย่างแม่นยำ ทำให้เราเขียนได้ทั้งเจียมตัวในเรื่องที่ควรเจียม และมั่นใจในเรื่องที่เรามีอำนาจจริง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เชื่อมกลับไปทัศนคติข้อ 2 ในสไลด์ที่ 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25 — กับดัก 10 ประการ】  เวลาโดยประมาณ 5 นาที</a:t>
            </a:r>
          </a:p>
          <a:p/>
          <a:p>
            <a:r>
              <a:t>สไลด์นี้เป็นการสรุปรวมกับดักทั้งหมดที่เราพูดถึง เพื่อให้ท่านใช้เป็นรายการตรวจสอบ</a:t>
            </a:r>
          </a:p>
          <a:p/>
          <a:p>
            <a:r>
              <a:t>ห้าข้อแรกเป็นกับดักด้านเนื้อหา คือสร้างข้อมูลที่ไม่มีอยู่จริง คัดลอกถ้อยคำจากแผนระดับบน เขียน SWOT โดยไม่มีหลักฐาน กำหนดโครงการก่อนวิเคราะห์ปัญหา และเสนอภารกิจเกินอำนาจหน้าที่</a:t>
            </a:r>
          </a:p>
          <a:p/>
          <a:p>
            <a:r>
              <a:t>ห้าข้อหลังเป็นกับดักด้านความซื่อตรงทางวิชาการ คือใช้คำกว้างโดยไม่อธิบาย ทำให้ความเห็นของผู้บริหารกลายเป็นข้อเท็จจริง ปกปิดข้อมูลที่ขัดแย้งกับข้อสรุป สรุปว่าผู้เข้าร่วมเวทีเป็นตัวแทนประชากรทั้งหมด และส่งมอบฉบับสมบูรณ์โดยไม่เปิดเผยข้อจำกัด</a:t>
            </a:r>
          </a:p>
          <a:p/>
          <a:p>
            <a:r>
              <a:t>ผมอยากชวนให้แต่ละกลุ่มเลือกกับดักที่ตนเคยพบมากที่สุดหนึ่งข้อ แล้วมาแลกเปลี่ยนกันในช่วงบ่าย</a:t>
            </a:r>
          </a:p>
          <a:p/>
          <a:p>
            <a:r>
              <a:t>รายละเอียดของแต่ละข้อ ว่าอันตรายอย่างไรและมีวิธีป้องกันอะไร อยู่ในบทที่ 11 ของเอกสาร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กิจกรรมสั้น ๆ ให้เลือกกับดักที่เคยพบ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26 — ก่อนเสนอ กศจ. ทุกครั้ง ตรวจ 13 ข้อนี้】  เวลาโดยประมาณ 5 นาที</a:t>
            </a:r>
          </a:p>
          <a:p/>
          <a:p>
            <a:r>
              <a:t>รายการนี้คือเครื่องมือสุดท้าย เป็นรายการตรวจสอบก่อนส่งงานทุกครั้ง</a:t>
            </a:r>
          </a:p>
          <a:p/>
          <a:p>
            <a:r>
              <a:t>สิบสามข้อนี้ครอบคลุมตั้งแต่ความเป็นปัจจุบันของข้อมูล ความมีผลบังคับใช้ของกฎหมาย ขอบเขตอำนาจ ความเชื่อมโยงกับหลักฐาน การไม่มีตัวเลขที่สร้างขึ้น การพิจารณากลุ่มเปราะบาง คุณภาพของตัวชี้วัด ความสมเหตุสมผลของค่าเป้าหมาย การระบุความเสี่ยง การมีเจ้าภาพจริง ความเหมาะสมของภาษา ความสามารถในการตรวจสอบย้อนกลับ และการมีภาคผนวกบัญชีข้อจำกัด</a:t>
            </a:r>
          </a:p>
          <a:p/>
          <a:p>
            <a:r>
              <a:t>และด้านล่างคือวิธีตรวจที่ผมอยากให้เราทำจริงทุกครั้ง เรียกว่าการตรวจสอบความสอดคล้องย้อนกลับ</a:t>
            </a:r>
          </a:p>
          <a:p/>
          <a:p>
            <a:r>
              <a:t>วิธีทำง่ายมากครับ สุ่มเลือกโครงการมาสามโครงการ แล้วไล่ย้อนกลับ จากโครงการ ไปกลยุทธ์ ไปประเด็นยุทธศาสตร์ ไปเป้าประสงค์ ไปปัญหา ไปสาเหตุราก ไปข้อมูล ไปแหล่งอ้างอิง</a:t>
            </a:r>
          </a:p>
          <a:p/>
          <a:p>
            <a:r>
              <a:t>หากขาดตอนที่จุดใด แปลว่าโครงการนั้นไม่มีเหตุผลรองรับ ต้องแก้หรือตัดออก</a:t>
            </a:r>
          </a:p>
          <a:p/>
          <a:p>
            <a:r>
              <a:t>วิธีนี้ใช้เวลาไม่ถึงสิบนาทีต่อโครงการ แต่จับข้อบกพร่องได้มากกว่าการอ่านทั้งเล่ม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แนะนำให้ใช้เป็นแบบฟอร์มตรวจรับงานภายในคณะทำงาน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27 — สรุปและขั้นตอนถัดไป】  เวลาโดยประมาณ 5 นาที</a:t>
            </a:r>
          </a:p>
          <a:p/>
          <a:p>
            <a:r>
              <a:t>ขอสรุปด้วยสามเรื่องที่ต้องทำต่อ</a:t>
            </a:r>
          </a:p>
          <a:p/>
          <a:p>
            <a:r>
              <a:t>เรื่องแรก สิ่งที่ต้องทำทันทีหลังการประชุม คือขอให้แต่ละหน่วยงานกรอกใบงานที่ 5 บัญชีข้อมูลที่ตนมี พร้อมระบุระดับความละเอียด จำนวนปีย้อนหลัง และวันที่ส่งได้ ข้อมูลนี้ไม่ต้องซื้อ ไม่ต้องสำรวจใหม่ เพราะทุกหน่วยงานมีอยู่แล้ว ปัญหาคือยังไม่ถูกรวบรวมมาที่เดียวกัน</a:t>
            </a:r>
          </a:p>
          <a:p/>
          <a:p>
            <a:r>
              <a:t>เรื่องที่สอง สิ่งที่จะทำให้งานนี้สำเร็จหรือล้มเหลว คือการมีข้อมูลจำแนกรายอำเภอและรายสังกัด ถ้าไม่มี ยุทธศาสตร์จะไม่มีค่าฐานสำหรับตัวชี้วัดแม้แต่ตัวเดียว และจะกลายเป็นเอกสารที่วัดผลไม่ได้ตลอดห้าปี</a:t>
            </a:r>
          </a:p>
          <a:p/>
          <a:p>
            <a:r>
              <a:t>เรื่องที่สาม สิ่งที่ต้องเสนอผู้บริหารตัดสินใจ คือการแต่งตั้งคณะทำงานที่มีผู้แทนทุกสังกัดตั้งแต่ขั้นตอนการจัดทำ ไม่ใช่ตั้งหลังยุทธศาสตร์เสร็จ เพราะการมีส่วนร่วมตั้งแต่ต้นเป็นเงื่อนไขสำคัญที่สุดของการยอมรับ</a:t>
            </a:r>
          </a:p>
          <a:p/>
          <a:p>
            <a:r>
              <a:t>สุดท้ายนี้ ผมอยากฝากไว้ว่า สิ่งที่เราทำอยู่ไม่ใช่การเขียนเอกสารเพื่อส่ง แต่คือการตกลงร่วมกันว่าเด็กอยุธยาห้าปีข้างหน้าจะได้อะไร ถ้าเราทำให้ทุกบรรทัดตรวจสอบย้อนกลับได้ถึงเด็กจริง ๆ เอกสารฉบับนี้จะถูกใช้ ถ้าทำไม่ได้ มันก็จะเป็นเล่มที่สวยงามอยู่บนชั้น</a:t>
            </a:r>
          </a:p>
          <a:p/>
          <a:p>
            <a:r>
              <a:t>ขอบคุณครับ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ปิดด้วยประโยคสุดท้ายอย่างช้า ๆ แล้วเปิดถามตอบ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3 — ส่วนที่ 1 เหตุใดยุทธศาสตร์ส่วนใหญ่จึงไม่ถูกใช้】  เวลาโดยประมาณ 1 นาที</a:t>
            </a:r>
          </a:p>
          <a:p/>
          <a:p>
            <a:r>
              <a:t>เราจะเริ่มจากคำถามที่อาจฟังดูแรงไปสักหน่อย คือเหตุใดแผนส่วนใหญ่จึงไม่ถูกใช้</a:t>
            </a:r>
          </a:p>
          <a:p/>
          <a:p>
            <a:r>
              <a:t>ผมถามแบบนี้ไม่ใช่เพื่อวิจารณ์ใคร แต่เพราะถ้าเราไม่รู้จักลักษณะของแผนที่ทำแล้วไม่มีใครใช้ เราก็จะเผลอทำซ้ำโดยไม่รู้ตัว</a:t>
            </a:r>
          </a:p>
          <a:p/>
          <a:p>
            <a:r>
              <a:t>ขอให้ทุกท่านฟังส่วนนี้ในฐานะการสำรวจตัวเองร่วมกัน ไม่ใช่การจับผิด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น้ำเสียงต้องเป็นมิตร ไม่ใช่การตำหนิ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4 — อาการ 6 ข้อของแผนที่ไม่ถูกใช้】  เวลาโดยประมาณ 6 นาที</a:t>
            </a:r>
          </a:p>
          <a:p/>
          <a:p>
            <a:r>
              <a:t>ตารางนี้แบ่งเป็นสองฝั่ง ฝั่งซ้ายคืออาการที่เรามองเห็น ฝั่งขวาคือสาเหตุที่แท้จริง</a:t>
            </a:r>
          </a:p>
          <a:p/>
          <a:p>
            <a:r>
              <a:t>อาการแรก อ่านแล้วไม่รู้ว่าจังหวัดนี้ต่างจากจังหวัดอื่นอย่างไร สาเหตุคือคัดลอกถ้อยคำจากแผนระดับบนโดยไม่วิเคราะห์เชิงพื้นที่</a:t>
            </a:r>
          </a:p>
          <a:p/>
          <a:p>
            <a:r>
              <a:t>อาการที่สอง มีโครงการเต็มไปหมดแต่ไม่รู้ว่าแก้ปัญหาอะไร สาเหตุคือกำหนดโครงการก่อนวิเคราะห์ปัญหา ซึ่งเป็นการทำงานย้อนลำดับ</a:t>
            </a:r>
          </a:p>
          <a:p/>
          <a:p>
            <a:r>
              <a:t>อาการที่สาม ตัวชี้วัดมีแต่จำนวนผู้เข้าร่วมอบรม เพราะเราเลือกวัดสิ่งที่วัดง่าย ไม่ใช่สิ่งที่สำคัญ</a:t>
            </a:r>
          </a:p>
          <a:p/>
          <a:p>
            <a:r>
              <a:t>อาการที่สี่ ค่าเป้าหมายเป็นเลขกลมร้อยละ 80 ทุกตัว เพราะไม่มีค่าฐาน จึงตั้งเป้าตามความรู้สึก</a:t>
            </a:r>
          </a:p>
          <a:p/>
          <a:p>
            <a:r>
              <a:t>อาการที่ห้า หน่วยงานอื่นไม่ทำตาม เพราะเราเขียนสั่งการหน่วยงานที่ไม่ได้อยู่ในสายบังคับบัญชา</a:t>
            </a:r>
          </a:p>
          <a:p/>
          <a:p>
            <a:r>
              <a:t>อาการที่หก พอถึงปีที่สามไม่มีใครรายงานผล เพราะไม่มีระบบข้อมูลรองรับตัวชี้วัดที่เราเขียนไว้</a:t>
            </a:r>
          </a:p>
          <a:p/>
          <a:p>
            <a:r>
              <a:t>ขอเชิญทุกท่านลองสำรวจดูครับว่าแผนที่เราเคยจัดทำ มีอาการข้อใดบ้าง ผมเชื่อว่าหลายท่านจะเห็นอย่างน้อยสองสามข้อ และนั่นเป็นเรื่องปกติ ประเด็นสำคัญคืออาการทั้งหกนี้ไม่ได้เกิดจากความไม่ตั้งใจ แต่เกิดจากการข้ามขั้นตอน โดยเฉพาะการข้ามการวิเคราะห์สาเหตุ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หยุดถามผู้เข้าร่วมจริง ๆ อย่าอ่านรวดเดียว ให้เวลาสะท้อน 1-2 นาที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5 — เกณฑ์ 5 ข้อของยุทธศาสตร์ที่ใช้งานได้จริง】  เวลาโดยประมาณ 5 นาที</a:t>
            </a:r>
          </a:p>
          <a:p/>
          <a:p>
            <a:r>
              <a:t>เมื่อรู้ว่าอะไรทำให้แผนไม่ถูกใช้แล้ว เกณฑ์ห้าข้อนี้คือด้านกลับ</a:t>
            </a:r>
          </a:p>
          <a:p/>
          <a:p>
            <a:r>
              <a:t>ข้อแรก ตรวจสอบย้อนกลับได้ หมายความว่าผู้อ่านต้องไล่จากโครงการ กลับไปยังกลยุทธ์ ประเด็นยุทธศาสตร์ ปัญหา สาเหตุราก ข้อมูล และแหล่งอ้างอิง โดยไม่ขาดตอน ถ้าขาดตอนที่จุดใด แปลว่าโครงการนั้นไม่มีเหตุผลรองรับ</a:t>
            </a:r>
          </a:p>
          <a:p/>
          <a:p>
            <a:r>
              <a:t>ข้อสอง จำแนกเชิงพื้นที่ ต้องระบุได้ว่ามาตรการใดสำหรับอำเภอใด กลุ่มใด เพราะปัญหาการศึกษาไม่ได้กระจายเท่ากันทั้งจังหวัด</a:t>
            </a:r>
          </a:p>
          <a:p/>
          <a:p>
            <a:r>
              <a:t>ข้อสาม อยู่ในขอบเขตอำนาจ ทุกมาตรการต้องมีเจ้าภาพจริง และระบุว่าเราสั่งได้ ประสานได้ หรือต้องเสนอผู้อื่น</a:t>
            </a:r>
          </a:p>
          <a:p/>
          <a:p>
            <a:r>
              <a:t>ข้อสี่ วัดผลได้จริง ทุกตัวชี้วัดต้องมีแหล่งข้อมูลที่มีอยู่จริง หรือมีแผนสร้างขึ้นภายในยุทธศาสตร์เอง</a:t>
            </a:r>
          </a:p>
          <a:p/>
          <a:p>
            <a:r>
              <a:t>ข้อห้า เปิดเผยข้อจำกัด เราต้องระบุช่องว่างข้อมูลและประเด็นที่ยังไม่ยุติ แทนการปิดบัง</a:t>
            </a:r>
          </a:p>
          <a:p/>
          <a:p>
            <a:r>
              <a:t>เกณฑ์ห้าข้อนี้ผมเสนอให้เราใช้เป็นเกณฑ์ตรวจรับงานของคณะทำงานเราเองด้วย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ข้อ 1 คือหัวใจ ให้เวลาอธิบายมากที่สุด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6 — ทัศนคติสามข้อ】  เวลาโดยประมาณ 8 นาที</a:t>
            </a:r>
          </a:p>
          <a:p/>
          <a:p>
            <a:r>
              <a:t>สามข้อนี้เป็นส่วนที่ผมอยากขอความเห็นพ้องจากทุกท่านมากที่สุด</a:t>
            </a:r>
          </a:p>
          <a:p/>
          <a:p>
            <a:r>
              <a:t>ข้อแรก ข้อมูลที่ไม่สวยงามมีค่ามากกว่าข้อมูลที่สวยงาม สมมติว่าเราพบว่าอำเภอหนึ่งมีผลสัมฤทธิ์ต่ำกว่าอำเภออื่นมาก ปฏิกิริยาแรกของหลายคนคืออยากเฉลี่ยรวมให้ดูดี แต่ในทางยุทธศาสตร์ นั่นคือข้อค้นพบที่มีค่าที่สุดของทั้งแผน เพราะเป็นจุดที่การลงทุนจะสร้างผลตอบแทนสูงสุด การเฉลี่ยรวมให้ดูดีเท่ากับทำให้แผนไร้ประโยชน์</a:t>
            </a:r>
          </a:p>
          <a:p/>
          <a:p>
            <a:r>
              <a:t>ข้อสอง การยอมรับว่าเราทำเองไม่ได้ คือความแม่นยำ ไม่ใช่ความอ่อนแอ ข้อนี้สำคัญที่สุดสำหรับการทำงานข้ามสังกัด ถ้าเราเขียนว่าสำนักงานศึกษาธิการจังหวัดจะดำเนินการเรื่องที่อยู่ในอำนาจของหน่วยงานอื่น แผนจะล้มเหลวตั้งแต่วันที่ประกาศใช้ เพราะไม่มีใครทำตาม ในทางกลับกัน การระบุเจ้าภาพที่แท้จริงพร้อมกลไกที่มีอยู่จริง คือสิ่งที่ทำให้แผนเดินได้</a:t>
            </a:r>
          </a:p>
          <a:p/>
          <a:p>
            <a:r>
              <a:t>ข้อสาม ความเห็นของผู้บริหารเป็นสมมติฐานที่มีค่า แต่ยังไม่ใช่ข้อเท็จจริง เมื่อผู้บริหารระบุว่าปัญหาสำคัญคือเรื่องใด เราถือเป็นสมมติฐานตั้งต้นที่ต้องตรวจสอบด้วยข้อมูล ถ้าข้อมูลยืนยันเราก็เขียนพร้อมหลักฐาน ถ้าไม่ยืนยันเราก็ต้องรายงานตามจริง ซึ่งเป็นการทำหน้าที่ให้ผู้บริหาร ไม่ใช่การขัดผู้บริหาร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ข้อ 2 คือหัวใจของทั้งการบรรยาย ใช้เวลามากที่สุด อาจยกตัวอย่างจริงในพื้นที่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7 — ส่วนที่ 2 ฐานอำนาจและขอบเขตที่เขียนเกินไม่ได้】  เวลาโดยประมาณ 1 นาที</a:t>
            </a:r>
          </a:p>
          <a:p/>
          <a:p>
            <a:r>
              <a:t>ต่อไปเป็นเรื่องที่เป็นเทคนิคมากขึ้น คือฐานอำนาจตามกฎหมาย</a:t>
            </a:r>
          </a:p>
          <a:p/>
          <a:p>
            <a:r>
              <a:t>ขอเรียนไว้ก่อนว่าข้อมูลกฎหมายที่ผมนำเสนอ ตรวจสอบจากเว็บไซต์หน่วยงานเป็นหลัก ยังไม่ได้ตรวจทานกับตัวบทในราชกิจจานุเบกษาทุกฉบับ ดังนั้นก่อนนำไปอ้างอิงในเอกสารราชการฉบับจริง ต้องให้ฝ่ายกฎหมายตรวจสอบอีกครั้ง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การเปิดเผยข้อจำกัดตั้งแต่ต้นสร้างความน่าเชื่อถือ ไม่ใช่ลดทอน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8 — งานที่เรากำลังทำอยู่ในอำนาจหน้าที่โดยตรง】  เวลาโดยประมาณ 5 นาที</a:t>
            </a:r>
          </a:p>
          <a:p/>
          <a:p>
            <a:r>
              <a:t>เริ่มจากข่าวดีก่อน งานที่เรากำลังทำอยู่ในอำนาจหน้าที่โดยตรง ไม่มีปัญหาด้านฐานอำนาจ</a:t>
            </a:r>
          </a:p>
          <a:p/>
          <a:p>
            <a:r>
              <a:t>ข้อ 11 วงเล็บ 2 ของคำสั่งหัวหน้าคณะรักษาความสงบแห่งชาติ ที่ 19/2560 ระบุตรงตัวว่า จัดทำแผนพัฒนาการศึกษาและแผนปฏิบัติการ และในระดับหน่วยงานภายใน กลุ่มนโยบายและแผนมีหน้าที่จัดทำข้อเสนอยุทธศาสตร์และแผนพัฒนาการศึกษาของจังหวัดโดยตรง</a:t>
            </a:r>
          </a:p>
          <a:p/>
          <a:p>
            <a:r>
              <a:t>ด้านล่างคือหน้าที่และอำนาจห้าข้อที่รองรับมาตรการสำคัญของยุทธศาสตร์ฉบับนี้</a:t>
            </a:r>
          </a:p>
          <a:p/>
          <a:p>
            <a:r>
              <a:t>ข้อ 4 เรื่องเครือข่ายข้อมูลสารสนเทศ รองรับการตั้งศูนย์ข้อมูลการศึกษาระดับจังหวัด</a:t>
            </a:r>
          </a:p>
          <a:p/>
          <a:p>
            <a:r>
              <a:t>ข้อ 5 เรื่องการศึกษาเพื่อคนพิการ ผู้ด้อยโอกาส และผู้มีความสามารถพิเศษ รองรับมาตรการความเสมอภาค</a:t>
            </a:r>
          </a:p>
          <a:p/>
          <a:p>
            <a:r>
              <a:t>ข้อ 7 เรื่องงานวิชาการ การนิเทศ และแนะแนว รองรับมาตรการด้านคุณภาพการเรียนรู้</a:t>
            </a:r>
          </a:p>
          <a:p/>
          <a:p>
            <a:r>
              <a:t>ข้อ 9 เรื่องศาสนา ศิลปะ วัฒนธรรม รองรับการใช้ทุนมรดกโลกเพื่อการเรียนรู้ ซึ่งเป็นจุดเด่นเฉพาะของจังหวัดเรา</a:t>
            </a:r>
          </a:p>
          <a:p/>
          <a:p>
            <a:r>
              <a:t>ข้อ 10 เรื่องการจัดการศึกษาเอกชน ซึ่งเราจะพูดถึงในสไลด์ถัดไป</a:t>
            </a:r>
          </a:p>
          <a:p/>
          <a:p>
            <a:r>
              <a:t>ข้อเสนอเชิงปฏิบัติคือ ก่อนเขียนมาตรการใหม่ทุกครั้ง ให้เปิดตารางหน้าที่และอำนาจ 11 ประการในบทที่ 2 ของเอกสาร แล้วถามว่ามาตรการนี้มีฐานอำนาจข้อใดรองรับ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เน้นว่าเป็นข่าวดี ไม่ใช่ข้อจำกัด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【สไลด์ที่ 9 — เส้นแบ่งอำนาจ 4 ระดับ】  เวลาโดยประมาณ 8 นาที</a:t>
            </a:r>
          </a:p>
          <a:p/>
          <a:p>
            <a:r>
              <a:t>สไลด์นี้เป็นสไลด์ที่สำคัญที่สุดของบทนี้ และเป็นจุดที่คณะทำงานมักเข้าใจผิด</a:t>
            </a:r>
          </a:p>
          <a:p/>
          <a:p>
            <a:r>
              <a:t>อำนาจของสำนักงานศึกษาธิการจังหวัดไม่เท่ากันทุกกลุ่ม ต้องแยกให้ออกเป็นสี่ระดับ</a:t>
            </a:r>
          </a:p>
          <a:p/>
          <a:p>
            <a:r>
              <a:t>ระดับที่หนึ่ง สถานศึกษาเอกชน ได้แก่ โรงเรียนเอกชนสังกัด สช. 35 แห่ง และวิทยาลัยอาชีวศึกษาเอกชน 5 แห่ง กลุ่มนี้เรา ดำเนินการโดยตรงเต็มรูปแบบ ทั้งการออกใบอนุญาตจัดตั้ง การควบคุมการเปลี่ยนแปลงกิจการ การอุดหนุนและสงเคราะห์ และการพัฒนาบุคลากร ตามข้อ 11 วงเล็บ 10</a:t>
            </a:r>
          </a:p>
          <a:p/>
          <a:p>
            <a:r>
              <a:t>ระดับที่สอง หน่วยงานในสังกัดกระทรวงศึกษาธิการอื่น ๆ ได้แก่ สพป. สองเขต สพม. อาชีวศึกษาของรัฐ สกร.จังหวัด และศูนย์การศึกษาพิเศษ กลุ่มนี้เรา กำกับ ติดตาม เร่งรัด และประเมินผลได้ตามข้อ 11 วงเล็บ 3 แต่ไม่มีอำนาจบริหารจัดการ</a:t>
            </a:r>
          </a:p>
          <a:p/>
          <a:p>
            <a:r>
              <a:t>ระดับที่สาม หน่วยงานนอกสังกัดกระทรวงศึกษาธิการแต่จัดการศึกษา ได้แก่ สถานศึกษาสังกัดองค์กรปกครองส่วนท้องถิ่น 28 แห่ง ศูนย์พัฒนาเด็กเล็ก 273 แห่ง สถาบันอุดมศึกษาสังกัด อว. และโรงเรียนพระปริยัติธรรม กลุ่มนี้เรา ประสานและส่งเสริมได้เท่านั้น ไม่มีอำนาจกำกับ</a:t>
            </a:r>
          </a:p>
          <a:p/>
          <a:p>
            <a:r>
              <a:t>ระดับที่สี่ ภาคีนอกภาคการศึกษา ต้องประสานผ่านกลไกจังหวัด</a:t>
            </a:r>
          </a:p>
          <a:p/>
          <a:p>
            <a:r>
              <a:t>จุดที่ผมอยากเน้นคือ หลายท่านเข้าใจว่าเรามีอำนาจต่อสถานศึกษาเอกชนเท่ากับที่มีต่อโรงเรียน สพฐ. ซึ่งไม่ถูกต้อง ความจริงคือการศึกษาเอกชนเป็นพื้นที่ที่เรามีอำนาจตามกฎหมายสูงที่สุด และเป็นพื้นที่เดียวที่เราแสดงผลงานที่วัดได้จริงโดยไม่ต้องรอความร่วมมือจากสังกัดอื่น</a:t>
            </a:r>
          </a:p>
          <a:p/>
          <a:p>
            <a:r>
              <a:t>— จุดเน้นและข้อควรระวัง —</a:t>
            </a:r>
          </a:p>
          <a:p>
            <a:r>
              <a:t>ประเด็นสำคัญที่สุด ให้เวลาถามตอบ อาจมีคนแย้ง ให้เปิดตารางหน้าที่กลุ่มส่งเสริมการศึกษาเอกชนในเอกสารประกอบ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E27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1371600"/>
            <a:ext cx="5669280" cy="566928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332720" y="3291840"/>
            <a:ext cx="3108960" cy="310896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22960" y="1371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D7A79E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เอกสารประกอบการบรรยายพิเศษ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1874520"/>
            <a:ext cx="8229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แนวทางการจัดทำ</a:t>
            </a:r>
            <a:endParaRPr lang="en-US" sz="32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ยุทธศาสตร์การพัฒนาการศึกษา</a:t>
            </a:r>
            <a:endParaRPr lang="en-US" sz="32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จังหวัดพระนครศรีอยุธยา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841248" y="4434840"/>
            <a:ext cx="1371600" cy="3200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4709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0C9C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ยุทธศาสตร์ พ.ศ. 2571 – 2575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51206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CBB8B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การประชุมคณะทำงานจัดทำร่างยุทธศาสตร์การพัฒนาการศึกษาของจังหวัดพระนครศรีอยุธยา</a:t>
            </a:r>
            <a:endParaRPr lang="en-US" sz="12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200" dirty="0">
                <a:solidFill>
                  <a:srgbClr val="CBB8B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ข้อมูล ณ วันที่ 31 สิงหาคม 2569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2  ·  เครื่องมือที่ใช้กับทุกมาตรการ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ทุกมาตรการต้องระบุว่าเป็นภารกิจประเภทใด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2606040" cy="338328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658368" cy="658368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68680" y="201168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281635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ศธจ. ดำเนินการได้เอง</a:t>
            </a:r>
            <a:endParaRPr lang="en-US" sz="135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361188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ถ้อยคำที่ควรใช้</a:t>
            </a:r>
            <a:endParaRPr lang="en-US" sz="950" dirty="0"/>
          </a:p>
        </p:txBody>
      </p:sp>
      <p:sp>
        <p:nvSpPr>
          <p:cNvPr id="9" name="Text 7"/>
          <p:cNvSpPr txBox="1"/>
          <p:nvPr/>
        </p:nvSpPr>
        <p:spPr>
          <a:xfrm>
            <a:off x="868680" y="3877056"/>
            <a:ext cx="2194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“สำนักงานศึกษาธิการจังหวัดดำเนินการ...”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429000" y="1783080"/>
            <a:ext cx="2606040" cy="338328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0" y="2011680"/>
            <a:ext cx="658368" cy="658368"/>
          </a:xfrm>
          <a:prstGeom prst="ellipse">
            <a:avLst/>
          </a:prstGeom>
          <a:solidFill>
            <a:srgbClr val="3F8F73"/>
          </a:solidFill>
          <a:ln w="12700">
            <a:solidFill>
              <a:srgbClr val="3F8F73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657600" y="201168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 txBox="1"/>
          <p:nvPr/>
        </p:nvSpPr>
        <p:spPr>
          <a:xfrm>
            <a:off x="3657600" y="281635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3F8F7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ประสาน ส่งเสริม กำกับ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3F8F7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หรือติดตาม</a:t>
            </a:r>
            <a:endParaRPr lang="en-US" sz="1350" dirty="0"/>
          </a:p>
        </p:txBody>
      </p:sp>
      <p:sp>
        <p:nvSpPr>
          <p:cNvPr id="14" name="Text 12"/>
          <p:cNvSpPr txBox="1"/>
          <p:nvPr/>
        </p:nvSpPr>
        <p:spPr>
          <a:xfrm>
            <a:off x="3657600" y="361188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ถ้อยคำที่ควรใช้</a:t>
            </a:r>
            <a:endParaRPr lang="en-US" sz="950" dirty="0"/>
          </a:p>
        </p:txBody>
      </p:sp>
      <p:sp>
        <p:nvSpPr>
          <p:cNvPr id="15" name="Text 13"/>
          <p:cNvSpPr txBox="1"/>
          <p:nvPr/>
        </p:nvSpPr>
        <p:spPr>
          <a:xfrm>
            <a:off x="3657600" y="3877056"/>
            <a:ext cx="2194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“ศธจ. ประสานและติดตาม โดยมี [หน่วยงาน] เป็นผู้ดำเนินการ”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217920" y="1783080"/>
            <a:ext cx="2606040" cy="338328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46520" y="2011680"/>
            <a:ext cx="658368" cy="65836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6446520" y="201168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2200" dirty="0"/>
          </a:p>
        </p:txBody>
      </p:sp>
      <p:sp>
        <p:nvSpPr>
          <p:cNvPr id="19" name="Text 17"/>
          <p:cNvSpPr txBox="1"/>
          <p:nvPr/>
        </p:nvSpPr>
        <p:spPr>
          <a:xfrm>
            <a:off x="6446520" y="281635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ต้องร่วมดำเนินการ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กับหน่วยงานอื่น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6446520" y="361188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ถ้อยคำที่ควรใช้</a:t>
            </a:r>
            <a:endParaRPr lang="en-US" sz="950" dirty="0"/>
          </a:p>
        </p:txBody>
      </p:sp>
      <p:sp>
        <p:nvSpPr>
          <p:cNvPr id="21" name="Text 19"/>
          <p:cNvSpPr txBox="1"/>
          <p:nvPr/>
        </p:nvSpPr>
        <p:spPr>
          <a:xfrm>
            <a:off x="6446520" y="3877056"/>
            <a:ext cx="2194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“ดำเนินการร่วมระหว่าง [ก] [ข] [ค] โดยมี [ก] เป็นเจ้าภาพหลัก”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9006840" y="1783080"/>
            <a:ext cx="2606040" cy="338328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235440" y="2011680"/>
            <a:ext cx="658368" cy="658368"/>
          </a:xfrm>
          <a:prstGeom prst="ellipse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9235440" y="201168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4</a:t>
            </a:r>
            <a:endParaRPr lang="en-US" sz="2200" dirty="0"/>
          </a:p>
        </p:txBody>
      </p:sp>
      <p:sp>
        <p:nvSpPr>
          <p:cNvPr id="25" name="Text 23"/>
          <p:cNvSpPr txBox="1"/>
          <p:nvPr/>
        </p:nvSpPr>
        <p:spPr>
          <a:xfrm>
            <a:off x="9235440" y="2816352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ต้องเสนอผู้มีอำนาจ</a:t>
            </a:r>
            <a:endParaRPr lang="en-US" sz="13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พิจารณา</a:t>
            </a:r>
            <a:endParaRPr lang="en-US" sz="1350" dirty="0"/>
          </a:p>
        </p:txBody>
      </p:sp>
      <p:sp>
        <p:nvSpPr>
          <p:cNvPr id="26" name="Text 24"/>
          <p:cNvSpPr txBox="1"/>
          <p:nvPr/>
        </p:nvSpPr>
        <p:spPr>
          <a:xfrm>
            <a:off x="9235440" y="361188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ถ้อยคำที่ควรใช้</a:t>
            </a:r>
            <a:endParaRPr lang="en-US" sz="950" dirty="0"/>
          </a:p>
        </p:txBody>
      </p:sp>
      <p:sp>
        <p:nvSpPr>
          <p:cNvPr id="27" name="Text 25"/>
          <p:cNvSpPr txBox="1"/>
          <p:nvPr/>
        </p:nvSpPr>
        <p:spPr>
          <a:xfrm>
            <a:off x="9235440" y="3877056"/>
            <a:ext cx="2194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i="1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“เสนอ [ผู้ว่าราชการจังหวัด / กระทรวง / ก.ค.ศ.] พิจารณา”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40080" y="5349240"/>
            <a:ext cx="10881360" cy="658368"/>
          </a:xfrm>
          <a:prstGeom prst="roundRect">
            <a:avLst>
              <a:gd name="adj" fmla="val 11111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914400" y="534924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ใบงานที่ 1 ในภาคผนวก ก  ให้แต่ละคณะทำงานย่อยนำมาตรการที่ตนเสนอมาจำแนกประเภท พร้อมระบุฐานอำนาจข้อ 11 ที่รองรับ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3E27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35440" y="1097280"/>
            <a:ext cx="4206240" cy="420624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607040" y="3108960"/>
            <a:ext cx="2377440" cy="23774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22960" y="228600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D7A79E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ส่วนที่ 3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74320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แผนที่ของแผน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ยุทธศาสตร์นี้ต้องเชื่อมกับอะไร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416052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รอบการวางแผนใหม่ของทุกระดับตรงกันพอดีในช่วงปี 2571 – 2575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3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เหตุใดช่วงปี 2571 – 2575 จึงเป็นจังหวะที่ดี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572768"/>
            <a:ext cx="1828800" cy="868680"/>
          </a:xfrm>
          <a:prstGeom prst="roundRect">
            <a:avLst>
              <a:gd name="adj" fmla="val 8421"/>
            </a:avLst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40080" y="1572768"/>
            <a:ext cx="1828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ระดับชาติ</a:t>
            </a:r>
            <a:endParaRPr lang="en-US" sz="1350" dirty="0"/>
          </a:p>
        </p:txBody>
      </p:sp>
      <p:sp>
        <p:nvSpPr>
          <p:cNvPr id="6" name="Text 4"/>
          <p:cNvSpPr txBox="1"/>
          <p:nvPr/>
        </p:nvSpPr>
        <p:spPr>
          <a:xfrm>
            <a:off x="2697480" y="1627632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ร่างแผนพัฒนาเศรษฐกิจและสังคมแห่งชาติ ฉบับที่ 14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2697480" y="1956816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อยู่ระหว่างจัดทำ  ประกาศใช้ปีงบประมาณ 2571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กลยุทธ์ “ซ่อม–เสริม–สร้าง” ผ่าน 5 เสาหลัก รวมถึงการยกระดับทุนมนุษย์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633472"/>
            <a:ext cx="1828800" cy="868680"/>
          </a:xfrm>
          <a:prstGeom prst="roundRect">
            <a:avLst>
              <a:gd name="adj" fmla="val 8421"/>
            </a:avLst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40080" y="2633472"/>
            <a:ext cx="1828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ระดับจังหวัด</a:t>
            </a:r>
            <a:endParaRPr lang="en-US" sz="1350" dirty="0"/>
          </a:p>
        </p:txBody>
      </p:sp>
      <p:sp>
        <p:nvSpPr>
          <p:cNvPr id="10" name="Text 8"/>
          <p:cNvSpPr txBox="1"/>
          <p:nvPr/>
        </p:nvSpPr>
        <p:spPr>
          <a:xfrm>
            <a:off x="2697480" y="2688336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แผนพัฒนาจังหวัดพระนครศรีอยุธยา พ.ศ. 2571–2575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2697480" y="3017520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อยู่ระหว่างจัดทำ  สศช. ชี้แจงนโยบายและหลักเกณฑ์แล้ว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3694176"/>
            <a:ext cx="1828800" cy="868680"/>
          </a:xfrm>
          <a:prstGeom prst="roundRect">
            <a:avLst>
              <a:gd name="adj" fmla="val 8421"/>
            </a:avLst>
          </a:prstGeom>
          <a:solidFill>
            <a:srgbClr val="3F8F73"/>
          </a:solidFill>
          <a:ln w="12700">
            <a:solidFill>
              <a:srgbClr val="3F8F7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40080" y="3694176"/>
            <a:ext cx="1828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ระดับท้องถิ่น</a:t>
            </a:r>
            <a:endParaRPr lang="en-US" sz="1350" dirty="0"/>
          </a:p>
        </p:txBody>
      </p:sp>
      <p:sp>
        <p:nvSpPr>
          <p:cNvPr id="14" name="Text 12"/>
          <p:cNvSpPr txBox="1"/>
          <p:nvPr/>
        </p:nvSpPr>
        <p:spPr>
          <a:xfrm>
            <a:off x="2697480" y="37490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แผนพัฒนาท้องถิ่น พ.ศ. 2571–2575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2697480" y="4078224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อปท. หลายแห่งจัดทำและประกาศใช้แล้ว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4754880"/>
            <a:ext cx="1828800" cy="868680"/>
          </a:xfrm>
          <a:prstGeom prst="roundRect">
            <a:avLst>
              <a:gd name="adj" fmla="val 8421"/>
            </a:avLst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40080" y="4754880"/>
            <a:ext cx="1828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ระดับกระทรวง</a:t>
            </a:r>
            <a:endParaRPr lang="en-US" sz="1350" dirty="0"/>
          </a:p>
        </p:txBody>
      </p:sp>
      <p:sp>
        <p:nvSpPr>
          <p:cNvPr id="18" name="Text 16"/>
          <p:cNvSpPr txBox="1"/>
          <p:nvPr/>
        </p:nvSpPr>
        <p:spPr>
          <a:xfrm>
            <a:off x="2697480" y="4809744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การจัดทำแผนพัฒนาการศึกษาระดับจังหวัดและระดับภาค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2697480" y="5138928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สป.ศธ. ประชุมเชิงปฏิบัติการระดับประเทศ 27–28 สิงหาคม 2569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ภายใต้แนวคิด All for Education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40080" y="5852160"/>
            <a:ext cx="10881360" cy="384048"/>
          </a:xfrm>
          <a:prstGeom prst="roundRect">
            <a:avLst>
              <a:gd name="adj" fmla="val 19048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868680" y="5852160"/>
            <a:ext cx="10424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ข้อควรระวัง  แผนระดับบนทั้งหมดยังไม่ประกาศใช้ เอกสารจึงต้องแยกส่วนที่อ้างอิงร่าง ออกจากส่วนที่อ้างอิงกฎหมายที่มีผลแน่นอนแล้ว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3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ความสอดคล้อง ไม่ได้แปลว่าการคัดลอก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4EDEB"/>
          </a:solidFill>
          <a:ln w="12700">
            <a:solidFill>
              <a:srgbClr val="F4ED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172200" y="160020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E9F0EC"/>
          </a:solidFill>
          <a:ln w="12700">
            <a:solidFill>
              <a:srgbClr val="E9F0EC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14400" y="17830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วิธีที่ผิด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6446520" y="17830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วิธีที่ถูก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224028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i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“สอดคล้องกับยุทธศาสตร์ชาติ</a:t>
            </a:r>
            <a:endParaRPr lang="en-US" sz="13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350" i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ด้านการพัฒนาทรัพยากรมนุษย์”</a:t>
            </a:r>
            <a:endParaRPr lang="en-US" sz="1350" dirty="0"/>
          </a:p>
        </p:txBody>
      </p:sp>
      <p:sp>
        <p:nvSpPr>
          <p:cNvPr id="9" name="Text 7"/>
          <p:cNvSpPr txBox="1"/>
          <p:nvPr/>
        </p:nvSpPr>
        <p:spPr>
          <a:xfrm>
            <a:off x="914400" y="3200400"/>
            <a:ext cx="4800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ยกวิสัยทัศน์และถ้อยคำจากแผนระดับชาติมาวางในเอกสารจังหวัด โดยไม่อธิบายความหมายเชิงพื้นที่</a:t>
            </a: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ผลคือได้เอกสารที่ใช้กับจังหวัดใดก็ได้ จึงไม่ใช้กับจังหวัดใดเลย</a:t>
            </a:r>
            <a:endParaRPr lang="en-US" sz="1150" dirty="0"/>
          </a:p>
        </p:txBody>
      </p:sp>
      <p:sp>
        <p:nvSpPr>
          <p:cNvPr id="10" name="Text 8"/>
          <p:cNvSpPr txBox="1"/>
          <p:nvPr/>
        </p:nvSpPr>
        <p:spPr>
          <a:xfrm>
            <a:off x="6446520" y="2240280"/>
            <a:ext cx="4800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“มติ ครม. Zero Dropout กำหนดให้บูรณาการข้อมูลเพื่อค้นหาเด็กนอกระบบ ซึ่งในบริบทอยุธยาที่มีแรงงานเคลื่อนย้ายในภาคอุตสาหกรรมจำนวนมาก บุตรของแรงงานกลุ่มนี้มีความเสี่ยงสูงที่จะไม่ปรากฏในระบบทะเบียนสถานศึกษา จึงต้องออกแบบระบบติดตามที่เชื่อมข้อมูลข้ามพื้นที่และข้ามสังกัด”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6446520" y="4617720"/>
            <a:ext cx="4800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อธิบายว่าข้อกำหนดระดับบนแปลเป็นการดำเนินงานเฉพาะในอยุธยาอย่างไร และเพราะเหตุใด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0080" y="5577840"/>
            <a:ext cx="10881360" cy="640080"/>
          </a:xfrm>
          <a:prstGeom prst="roundRect">
            <a:avLst>
              <a:gd name="adj" fmla="val 11429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868680" y="5577840"/>
            <a:ext cx="10469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ตารางความสอดคล้องเชิงยุทธศาสตร์ต้องมี 8 ช่อง   ระดับของแผน · ชื่อและสถานะเอกสาร · ข้อกำหนดสำคัญ · ประเด็นที่เกี่ยวข้องกับจังหวัด · ผลต่อการกำหนดยุทธศาสตร์ · ยุทธศาสตร์จังหวัดที่รองรับ · หน่วยงานเจ้าภาพ · แหล่งอ้างอิง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3E27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35440" y="1097280"/>
            <a:ext cx="4206240" cy="420624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607040" y="3108960"/>
            <a:ext cx="2377440" cy="23774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22960" y="228600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D7A79E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ส่วนที่ 4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74320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ข้อเท็จจริงของอยุธยา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ที่ต้องรู้ก่อนเขียน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416052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ตัวเลขชุดเดียวกัน อ่านเป็นก็ได้ยุทธศาสตร์ อ่านไม่เป็นก็ได้เอกสารเปล่า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4  ·  ที่มา แผนพัฒนาการศึกษาฯ ฉบับทบทวน 2568 และแผนปฏิบัติราชการ 2569 ข้อมูล ณ 10 มิ.ย. 2568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ตัวเลขการศึกษาของจังหวัด จากเอกสารแผนของเราเอง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1810512"/>
            <a:ext cx="2240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148,373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246888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ผู้เรียนทั้งจังหวัด</a:t>
            </a:r>
            <a:endParaRPr lang="en-US" sz="125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76148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ลดจาก 154,373 คน (−3.9%)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429000" y="169164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3611880" y="1810512"/>
            <a:ext cx="2240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737</a:t>
            </a:r>
            <a:endParaRPr lang="en-US" sz="3000" dirty="0"/>
          </a:p>
        </p:txBody>
      </p:sp>
      <p:sp>
        <p:nvSpPr>
          <p:cNvPr id="10" name="Text 8"/>
          <p:cNvSpPr txBox="1"/>
          <p:nvPr/>
        </p:nvSpPr>
        <p:spPr>
          <a:xfrm>
            <a:off x="3611880" y="246888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สถานศึกษาทั้งจังหวัด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3611880" y="276148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คงที่ทั้งสองปี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217920" y="169164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400800" y="1810512"/>
            <a:ext cx="2240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16.6%</a:t>
            </a:r>
            <a:endParaRPr lang="en-US" sz="3000" dirty="0"/>
          </a:p>
        </p:txBody>
      </p:sp>
      <p:sp>
        <p:nvSpPr>
          <p:cNvPr id="14" name="Text 12"/>
          <p:cNvSpPr txBox="1"/>
          <p:nvPr/>
        </p:nvSpPr>
        <p:spPr>
          <a:xfrm>
            <a:off x="6400800" y="246888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สัดส่วนผู้เรียนเอกชน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6400800" y="276148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24,642 คน ใน 40 แห่ง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006840" y="1691640"/>
            <a:ext cx="2606040" cy="1600200"/>
          </a:xfrm>
          <a:prstGeom prst="roundRect">
            <a:avLst>
              <a:gd name="adj" fmla="val 457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9189720" y="1810512"/>
            <a:ext cx="2240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−8.1%</a:t>
            </a:r>
            <a:endParaRPr lang="en-US" sz="3000" dirty="0"/>
          </a:p>
        </p:txBody>
      </p:sp>
      <p:sp>
        <p:nvSpPr>
          <p:cNvPr id="18" name="Text 16"/>
          <p:cNvSpPr txBox="1"/>
          <p:nvPr/>
        </p:nvSpPr>
        <p:spPr>
          <a:xfrm>
            <a:off x="9189720" y="2468880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ผู้เรียนเอกชน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9189720" y="2761488"/>
            <a:ext cx="2240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26,812 → 24,642 คน</a:t>
            </a:r>
            <a:endParaRPr lang="en-US" sz="1050" dirty="0"/>
          </a:p>
        </p:txBody>
      </p:sp>
      <p:graphicFrame>
        <p:nvGraphicFramePr>
          <p:cNvPr id="20" name="Chart 0" descr=""/>
          <p:cNvGraphicFramePr/>
          <p:nvPr/>
        </p:nvGraphicFramePr>
        <p:xfrm>
          <a:off x="640080" y="3520440"/>
          <a:ext cx="5852160" cy="2468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1" name="Shape 18"/>
          <p:cNvSpPr/>
          <p:nvPr/>
        </p:nvSpPr>
        <p:spPr>
          <a:xfrm>
            <a:off x="6720840" y="3520440"/>
            <a:ext cx="4800600" cy="2468880"/>
          </a:xfrm>
          <a:prstGeom prst="roundRect">
            <a:avLst>
              <a:gd name="adj" fmla="val 2963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6949440" y="365760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ข้อค้นพบที่ต้องเห็นให้ชัด</a:t>
            </a:r>
            <a:endParaRPr lang="en-US" sz="1300" dirty="0"/>
          </a:p>
        </p:txBody>
      </p:sp>
      <p:sp>
        <p:nvSpPr>
          <p:cNvPr id="23" name="Text 20"/>
          <p:cNvSpPr txBox="1"/>
          <p:nvPr/>
        </p:nvSpPr>
        <p:spPr>
          <a:xfrm>
            <a:off x="6949440" y="4023360"/>
            <a:ext cx="434340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ภาคเอกชนหดตัวเร็วกว่าค่าเฉลี่ยจังหวัดกว่าสองเท่า  ร้อยละ 8.1 เทียบกับร้อยละ 3.9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ผู้เรียนทั้งจังหวัดลดลง 6,000 คน โดยมาจากภาคเอกชน 2,170 คน คิดเป็นร้อยละ 36 ของการลดลงทั้งหมด ทั้งที่ภาคเอกชนมีผู้เรียนเพียงร้อยละ 16.6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สถานศึกษาเอกชนมีขนาดเฉลี่ย 616 คนต่อแห่ง หากปิดหนึ่งแห่ง เด็กราว 600 คนต้องหาที่เรียนใหม่พร้อมกัน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4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บทเรียน 4 ข้อ จากตารางข้อมูลเพียงตารางเดียว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5349240" cy="2057400"/>
          </a:xfrm>
          <a:prstGeom prst="roundRect">
            <a:avLst>
              <a:gd name="adj" fmla="val 3556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1901952"/>
            <a:ext cx="457200" cy="45720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96112" y="1901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1508760" y="186537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ผู้เรียนหดตัวเร็วกว่าโครงสร้างที่ปรับตัว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1508760" y="2423160"/>
            <a:ext cx="42976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ผู้เรียนลดลง 6,000 คนในหนึ่งปี ขณะที่จำนวนสถานศึกษาคงที่ 737 แห่ง หมายความว่าสถานศึกษากำลังเล็กลง ต้นทุนต่อหัวสูงขึ้น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นี่คือเงื่อนไขตั้งต้นที่ยุทธศาสตร์ต้องยอมรับ ไม่ใช่ปัญหาที่เขียนแล้วจะหายไป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172200" y="1645920"/>
            <a:ext cx="5349240" cy="2057400"/>
          </a:xfrm>
          <a:prstGeom prst="roundRect">
            <a:avLst>
              <a:gd name="adj" fmla="val 3556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28232" y="1901952"/>
            <a:ext cx="457200" cy="45720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428232" y="1901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7040880" y="186537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ตัวเลขที่ผิดปกติต้องตั้งคำถามก่อนตีความ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7040880" y="2423160"/>
            <a:ext cx="42976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ครูโรงเรียนเอกชนลดร้อยละ 34.5 ในหนึ่งปี ขณะที่นักเรียนลดร้อยละ 9.4 และห้องเรียนอาชีวศึกษาเอกชนลดร้อยละ 69 ขณะที่นักเรียนแทบไม่เปลี่ยน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ทั้งสองรายการน่าจะเกิดจากการเปลี่ยนนิยาม ห้ามใช้ก่อนตรวจสอบ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" y="3886200"/>
            <a:ext cx="5349240" cy="2057400"/>
          </a:xfrm>
          <a:prstGeom prst="roundRect">
            <a:avLst>
              <a:gd name="adj" fmla="val 3556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96112" y="4142232"/>
            <a:ext cx="457200" cy="45720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896112" y="4142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1508760" y="410565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ข้อมูล 2 ปีไม่พอสรุปแนวโน้ม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1508760" y="4663440"/>
            <a:ext cx="42976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มาตรฐานคือต้องมีอนุกรมเวลาอย่างน้อย 3 – 5 ปี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ปัจจุบันมีเพียง 2 จุด จึงยังแยกไม่ได้ว่าเป็นแนวโน้มถาวรหรือความผันผวนชั่วคราว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172200" y="3886200"/>
            <a:ext cx="5349240" cy="2057400"/>
          </a:xfrm>
          <a:prstGeom prst="roundRect">
            <a:avLst>
              <a:gd name="adj" fmla="val 3556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28232" y="4142232"/>
            <a:ext cx="457200" cy="45720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6428232" y="4142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7040880" y="4105656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ตัวเลขสองแหล่งที่ต่างกัน ไม่ได้แปลว่ามีแหล่งใดผิด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7040880" y="4663440"/>
            <a:ext cx="42976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สถิติจังหวัดรายงาน 115,123 คน ศธจ. รายงาน 148,373 คน เพราะ ศธจ. รวม ศพด. 273 แห่ง อุดมศึกษา อาชีวศึกษา และ สกร. ด้วย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ทุกครั้งที่อ้างตัวเลข ต้องระบุนิยามและขอบเขตกำกับเสมอ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4  ·  เป็นสมมติฐานที่ต้องตรวจสอบด้วยข้อมูลจริง ไม่ใช่ข้อสรุป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การจำแนกกลุ่มอำเภอเชิงยุทธศาสตร์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938528"/>
            <a:ext cx="548640" cy="5486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68680" y="19385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</a:t>
            </a:r>
            <a:endParaRPr lang="en-US" sz="17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260604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เขตเมืองและมรดกโลก</a:t>
            </a:r>
            <a:endParaRPr lang="en-US" sz="135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32004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พระนครศรีอยุธยา</a:t>
            </a:r>
            <a:endParaRPr lang="en-US" sz="1050" dirty="0"/>
          </a:p>
        </p:txBody>
      </p:sp>
      <p:sp>
        <p:nvSpPr>
          <p:cNvPr id="9" name="Text 7"/>
          <p:cNvSpPr txBox="1"/>
          <p:nvPr/>
        </p:nvSpPr>
        <p:spPr>
          <a:xfrm>
            <a:off x="868680" y="388620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การแข่งขันแย่งผู้เรียน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ความแออัดในโรงเรียนขนาดใหญ่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429000" y="173736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0" y="1938528"/>
            <a:ext cx="548640" cy="548640"/>
          </a:xfrm>
          <a:prstGeom prst="ellipse">
            <a:avLst/>
          </a:prstGeom>
          <a:solidFill>
            <a:srgbClr val="3F8F73"/>
          </a:solidFill>
          <a:ln w="12700">
            <a:solidFill>
              <a:srgbClr val="3F8F73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657600" y="19385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3657600" y="260604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3F8F7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เขตอุตสาหกรรม</a:t>
            </a:r>
            <a:endParaRPr lang="en-US" sz="1350" dirty="0"/>
          </a:p>
        </p:txBody>
      </p:sp>
      <p:sp>
        <p:nvSpPr>
          <p:cNvPr id="14" name="Text 12"/>
          <p:cNvSpPr txBox="1"/>
          <p:nvPr/>
        </p:nvSpPr>
        <p:spPr>
          <a:xfrm>
            <a:off x="3657600" y="32004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บางปะอิน อุทัย วังน้อย นครหลวง</a:t>
            </a:r>
            <a:endParaRPr lang="en-US" sz="1050" dirty="0"/>
          </a:p>
        </p:txBody>
      </p:sp>
      <p:sp>
        <p:nvSpPr>
          <p:cNvPr id="15" name="Text 13"/>
          <p:cNvSpPr txBox="1"/>
          <p:nvPr/>
        </p:nvSpPr>
        <p:spPr>
          <a:xfrm>
            <a:off x="3657600" y="388620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บุตรแรงงานเคลื่อนย้าย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เด็กไม่ปรากฏในระบบ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ความต้องการทักษะอุตสาหกรรม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217920" y="173736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46520" y="1938528"/>
            <a:ext cx="548640" cy="54864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6446520" y="19385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</a:t>
            </a:r>
            <a:endParaRPr lang="en-US" sz="1700" dirty="0"/>
          </a:p>
        </p:txBody>
      </p:sp>
      <p:sp>
        <p:nvSpPr>
          <p:cNvPr id="19" name="Text 17"/>
          <p:cNvSpPr txBox="1"/>
          <p:nvPr/>
        </p:nvSpPr>
        <p:spPr>
          <a:xfrm>
            <a:off x="6446520" y="260604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เขตเกษตรและเสี่ยงอุทกภัย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6446520" y="32004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ผักไห่ เสนา บางบาล บางไทร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6446520" y="388620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โรงเรียนขนาดเล็ก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การเรียนหยุดชะงัก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ความยากจน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9006840" y="1737360"/>
            <a:ext cx="2606040" cy="301752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235440" y="1938528"/>
            <a:ext cx="548640" cy="548640"/>
          </a:xfrm>
          <a:prstGeom prst="ellipse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9235440" y="19385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ง</a:t>
            </a:r>
            <a:endParaRPr lang="en-US" sz="1700" dirty="0"/>
          </a:p>
        </p:txBody>
      </p:sp>
      <p:sp>
        <p:nvSpPr>
          <p:cNvPr id="25" name="Text 23"/>
          <p:cNvSpPr txBox="1"/>
          <p:nvPr/>
        </p:nvSpPr>
        <p:spPr>
          <a:xfrm>
            <a:off x="9235440" y="260604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เขตกึ่งเมืองกึ่งชนบท</a:t>
            </a:r>
            <a:endParaRPr lang="en-US" sz="1350" dirty="0"/>
          </a:p>
        </p:txBody>
      </p:sp>
      <p:sp>
        <p:nvSpPr>
          <p:cNvPr id="26" name="Text 24"/>
          <p:cNvSpPr txBox="1"/>
          <p:nvPr/>
        </p:nvSpPr>
        <p:spPr>
          <a:xfrm>
            <a:off x="9235440" y="32004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อำเภออื่น ๆ</a:t>
            </a:r>
            <a:endParaRPr lang="en-US" sz="1050" dirty="0"/>
          </a:p>
        </p:txBody>
      </p:sp>
      <p:sp>
        <p:nvSpPr>
          <p:cNvPr id="27" name="Text 25"/>
          <p:cNvSpPr txBox="1"/>
          <p:nvPr/>
        </p:nvSpPr>
        <p:spPr>
          <a:xfrm>
            <a:off x="9235440" y="388620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โรงเรียนขนาดเล็ก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และระยะทางการเดินทาง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40080" y="5029200"/>
            <a:ext cx="10881360" cy="960120"/>
          </a:xfrm>
          <a:prstGeom prst="roundRect">
            <a:avLst>
              <a:gd name="adj" fmla="val 7619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914400" y="5148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ประเด็นที่ต้องเห็นให้ชัด</a:t>
            </a:r>
            <a:endParaRPr lang="en-US" sz="1250" dirty="0"/>
          </a:p>
        </p:txBody>
      </p:sp>
      <p:sp>
        <p:nvSpPr>
          <p:cNvPr id="30" name="Text 28"/>
          <p:cNvSpPr txBox="1"/>
          <p:nvPr/>
        </p:nvSpPr>
        <p:spPr>
          <a:xfrm>
            <a:off x="914400" y="5422392"/>
            <a:ext cx="10378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ในจังหวัดนี้ ความเสี่ยงภัยพิบัติทับซ้อนกับความเหลื่อมล้ำทางเศรษฐกิจ พื้นที่ที่ท่วมซ้ำซากคือพื้นที่เกษตรที่มีฐานะต่ำกว่าเขตอุตสาหกรรม เด็กกลุ่มนี้จึงเผชิญความเสี่ยงสองชั้น การใช้ค่าเฉลี่ยระดับจังหวัดจะปกปิดปัญหานี้ทั้งหมด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3E27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35440" y="1097280"/>
            <a:ext cx="4206240" cy="420624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607040" y="3108960"/>
            <a:ext cx="2377440" cy="23774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22960" y="228600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D7A79E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ส่วนที่ 5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74320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ทักษะที่ต้องใช้จริง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ในการลงมือเขียน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416052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กระบวนการ 7 ระยะ  ·  การวิเคราะห์สาเหตุราก  ·  การเขียนกลยุทธ์  ·  ตัวชี้วัด  ·  RACI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5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กระบวนการ 7 ระยะ และลำดับที่ห้ามข้าม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572768"/>
            <a:ext cx="6766560" cy="484632"/>
          </a:xfrm>
          <a:prstGeom prst="roundRect">
            <a:avLst>
              <a:gd name="adj" fmla="val 1132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655064"/>
            <a:ext cx="320040" cy="3200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777240" y="1655064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1100" dirty="0"/>
          </a:p>
        </p:txBody>
      </p:sp>
      <p:sp>
        <p:nvSpPr>
          <p:cNvPr id="7" name="Text 5"/>
          <p:cNvSpPr txBox="1"/>
          <p:nvPr/>
        </p:nvSpPr>
        <p:spPr>
          <a:xfrm>
            <a:off x="1207008" y="1572768"/>
            <a:ext cx="60350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กำหนดกรอบและตรวจสอบความพร้อม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" y="2148840"/>
            <a:ext cx="6766560" cy="484632"/>
          </a:xfrm>
          <a:prstGeom prst="roundRect">
            <a:avLst>
              <a:gd name="adj" fmla="val 1132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2231136"/>
            <a:ext cx="320040" cy="3200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777240" y="2231136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1207008" y="2148840"/>
            <a:ext cx="60350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ทบทวนกฎหมาย นโยบาย และองค์ความรู้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0080" y="2724912"/>
            <a:ext cx="6766560" cy="484632"/>
          </a:xfrm>
          <a:prstGeom prst="roundRect">
            <a:avLst>
              <a:gd name="adj" fmla="val 1132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77240" y="2807208"/>
            <a:ext cx="320040" cy="3200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777240" y="2807208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1207008" y="2724912"/>
            <a:ext cx="60350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วิเคราะห์สถานการณ์เชิงพื้นที่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" y="3300984"/>
            <a:ext cx="6766560" cy="484632"/>
          </a:xfrm>
          <a:prstGeom prst="roundRect">
            <a:avLst>
              <a:gd name="adj" fmla="val 1132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7240" y="3383280"/>
            <a:ext cx="320040" cy="3200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77240" y="33832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1207008" y="3300984"/>
            <a:ext cx="60350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รับฟังและสังเคราะห์ความต้องการ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40080" y="3877056"/>
            <a:ext cx="6766560" cy="484632"/>
          </a:xfrm>
          <a:prstGeom prst="roundRect">
            <a:avLst>
              <a:gd name="adj" fmla="val 11321"/>
            </a:avLst>
          </a:prstGeom>
          <a:solidFill>
            <a:srgbClr val="FBF0EE"/>
          </a:solidFill>
          <a:ln w="19050">
            <a:solidFill>
              <a:srgbClr val="B8504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77240" y="3959352"/>
            <a:ext cx="320040" cy="32004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77240" y="3959352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5</a:t>
            </a:r>
            <a:endParaRPr lang="en-US" sz="1100" dirty="0"/>
          </a:p>
        </p:txBody>
      </p:sp>
      <p:sp>
        <p:nvSpPr>
          <p:cNvPr id="23" name="Text 21"/>
          <p:cNvSpPr txBox="1"/>
          <p:nvPr/>
        </p:nvSpPr>
        <p:spPr>
          <a:xfrm>
            <a:off x="1207008" y="3877056"/>
            <a:ext cx="60350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กำหนดทิศทางยุทธศาสตร์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40080" y="4453128"/>
            <a:ext cx="6766560" cy="484632"/>
          </a:xfrm>
          <a:prstGeom prst="roundRect">
            <a:avLst>
              <a:gd name="adj" fmla="val 1132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77240" y="4535424"/>
            <a:ext cx="320040" cy="3200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777240" y="4535424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6</a:t>
            </a:r>
            <a:endParaRPr lang="en-US" sz="1100" dirty="0"/>
          </a:p>
        </p:txBody>
      </p:sp>
      <p:sp>
        <p:nvSpPr>
          <p:cNvPr id="27" name="Text 25"/>
          <p:cNvSpPr txBox="1"/>
          <p:nvPr/>
        </p:nvSpPr>
        <p:spPr>
          <a:xfrm>
            <a:off x="1207008" y="4453128"/>
            <a:ext cx="60350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ตัวชี้วัดและการติดตามประเมินผล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40080" y="5029200"/>
            <a:ext cx="6766560" cy="484632"/>
          </a:xfrm>
          <a:prstGeom prst="roundRect">
            <a:avLst>
              <a:gd name="adj" fmla="val 1132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77240" y="5111496"/>
            <a:ext cx="320040" cy="3200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777240" y="5111496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7</a:t>
            </a:r>
            <a:endParaRPr lang="en-US" sz="1100" dirty="0"/>
          </a:p>
        </p:txBody>
      </p:sp>
      <p:sp>
        <p:nvSpPr>
          <p:cNvPr id="31" name="Text 29"/>
          <p:cNvSpPr txBox="1"/>
          <p:nvPr/>
        </p:nvSpPr>
        <p:spPr>
          <a:xfrm>
            <a:off x="1207008" y="5029200"/>
            <a:ext cx="60350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แผนขับเคลื่อนและการควบคุมคุณภาพ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7726680" y="2194560"/>
            <a:ext cx="3794760" cy="2651760"/>
          </a:xfrm>
          <a:prstGeom prst="roundRect">
            <a:avLst>
              <a:gd name="adj" fmla="val 2759"/>
            </a:avLst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8001000" y="23774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C9C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กับดักที่พบบ่อยที่สุด</a:t>
            </a:r>
            <a:endParaRPr lang="en-US" sz="1400" dirty="0"/>
          </a:p>
        </p:txBody>
      </p:sp>
      <p:sp>
        <p:nvSpPr>
          <p:cNvPr id="34" name="Text 32"/>
          <p:cNvSpPr txBox="1"/>
          <p:nvPr/>
        </p:nvSpPr>
        <p:spPr>
          <a:xfrm>
            <a:off x="8001000" y="2788920"/>
            <a:ext cx="32918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การเริ่มที่ระยะ 5 ทันที</a:t>
            </a: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เพราะการเขียนวิสัยทัศน์และประเด็นยุทธศาสตร์ทำได้เร็วและรู้สึกว่ามีความคืบหน้า ขณะที่การวิเคราะห์ข้อมูลใช้เวลานานและน่าเบื่อ</a:t>
            </a: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endParaRPr lang="en-US" sz="11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ผลคือได้เอกสารที่สวยงาม แต่ไม่เชื่อมกับปัญหาจริง</a:t>
            </a:r>
            <a:endParaRPr lang="en-US" sz="1150" dirty="0"/>
          </a:p>
        </p:txBody>
      </p:sp>
      <p:sp>
        <p:nvSpPr>
          <p:cNvPr id="35" name="Text 33"/>
          <p:cNvSpPr txBox="1"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ก่อนเปลี่ยนระยะทุกครั้ง ให้สรุป 4 อย่าง  สิ่งที่ทำแล้ว · สิ่งที่ยังขาด · สมมติฐานที่ใช้ · ประเด็นที่ต้องให้ผู้บริหารตัดสินใจ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วัตถุประสงค์การเรียนรู้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เมื่อจบการบรรยาย ท่านจะได้อะไร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456432" cy="2743200"/>
          </a:xfrm>
          <a:prstGeom prst="roundRect">
            <a:avLst>
              <a:gd name="adj" fmla="val 266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874520"/>
            <a:ext cx="457200" cy="45720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14400" y="1874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1508760" y="19202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ความรู้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932688" y="2560320"/>
            <a:ext cx="2926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ฐานอำนาจตามกฎหมายของ ศธจ. และขอบเขตที่เขียนเกินไม่ได้</a:t>
            </a:r>
            <a:endParaRPr lang="en-US" sz="1200" dirty="0"/>
          </a:p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แผนและนโยบายทุกระดับที่ต้องเชื่อมโยง พร้อมสถานะปัจจุบัน</a:t>
            </a:r>
            <a:endParaRPr lang="en-US" sz="1200" dirty="0"/>
          </a:p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ข้อเท็จจริงสถานการณ์การศึกษาของจังหวัด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70832" y="1600200"/>
            <a:ext cx="3456432" cy="2743200"/>
          </a:xfrm>
          <a:prstGeom prst="roundRect">
            <a:avLst>
              <a:gd name="adj" fmla="val 266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45152" y="1874520"/>
            <a:ext cx="457200" cy="45720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645152" y="1874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5239512" y="19202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ทัศนคติ</a:t>
            </a:r>
            <a:endParaRPr lang="en-US" sz="1900" dirty="0"/>
          </a:p>
        </p:txBody>
      </p:sp>
      <p:sp>
        <p:nvSpPr>
          <p:cNvPr id="13" name="Text 11"/>
          <p:cNvSpPr txBox="1"/>
          <p:nvPr/>
        </p:nvSpPr>
        <p:spPr>
          <a:xfrm>
            <a:off x="4663440" y="2560320"/>
            <a:ext cx="2926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ยุทธศาสตร์ที่ดีคือเครื่องมือแก้ปัญหา ไม่ใช่เอกสารเชิงพิธีกรรม</a:t>
            </a:r>
            <a:endParaRPr lang="en-US" sz="1200" dirty="0"/>
          </a:p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ข้อมูลที่ขัดกับความเชื่อเดิมต้องนำเสนอ ไม่ใช่ปกปิด</a:t>
            </a:r>
            <a:endParaRPr lang="en-US" sz="1200" dirty="0"/>
          </a:p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การเขียนเกินอำนาจหน้าที่ทำให้แผนล้มเหลว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01584" y="1600200"/>
            <a:ext cx="3456432" cy="2743200"/>
          </a:xfrm>
          <a:prstGeom prst="roundRect">
            <a:avLst>
              <a:gd name="adj" fmla="val 266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75904" y="1874520"/>
            <a:ext cx="457200" cy="457200"/>
          </a:xfrm>
          <a:prstGeom prst="ellipse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8375904" y="1874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8970264" y="192024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ทักษะ</a:t>
            </a:r>
            <a:endParaRPr lang="en-US" sz="1900" dirty="0"/>
          </a:p>
        </p:txBody>
      </p:sp>
      <p:sp>
        <p:nvSpPr>
          <p:cNvPr id="18" name="Text 16"/>
          <p:cNvSpPr txBox="1"/>
          <p:nvPr/>
        </p:nvSpPr>
        <p:spPr>
          <a:xfrm>
            <a:off x="8394192" y="2560320"/>
            <a:ext cx="292608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ใช้ข้อมูลและวิเคราะห์สาเหตุรากอย่างมีหลักฐาน</a:t>
            </a:r>
            <a:endParaRPr lang="en-US" sz="1200" dirty="0"/>
          </a:p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เขียนกลยุทธ์และตัวชี้วัดที่ตรวจสอบย้อนกลับได้</a:t>
            </a:r>
            <a:endParaRPr lang="en-US" sz="1200" dirty="0"/>
          </a:p>
          <a:p>
            <a:pPr marL="342900" indent="-342900">
              <a:lnSpc>
                <a:spcPts val="1700"/>
              </a:lnSpc>
              <a:spcAft>
                <a:spcPts val="12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จำแนกภารกิจ 4 ประเภท และจัดทำตาราง RACI</a:t>
            </a:r>
            <a:endParaRPr lang="en-US" sz="12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เอกสารฉบับเต็มแบ่งเป็น 12 บท และภาคผนวก 4 ส่วน ซึ่งรวมใบงาน 5 ใบสำหรับใช้ปฏิบัติจริง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7  ·  ทักษะการวิเคราะห์สาเหตุ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แยกให้ออกระหว่างอาการ ปัญหา และสาเหตุราก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920240" cy="1051560"/>
          </a:xfrm>
          <a:prstGeom prst="roundRect">
            <a:avLst>
              <a:gd name="adj" fmla="val 5217"/>
            </a:avLst>
          </a:prstGeom>
          <a:solidFill>
            <a:srgbClr val="C9A99F"/>
          </a:solidFill>
          <a:ln w="12700">
            <a:solidFill>
              <a:srgbClr val="C9A99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40080" y="164592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อาการ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2743200" y="1645920"/>
            <a:ext cx="4206240" cy="1051560"/>
          </a:xfrm>
          <a:prstGeom prst="roundRect">
            <a:avLst>
              <a:gd name="adj" fmla="val 695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2971800" y="1645920"/>
            <a:ext cx="37947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นักเรียนขาดเรียนบ่อย</a:t>
            </a:r>
            <a:endParaRPr lang="en-US" sz="1250" dirty="0"/>
          </a:p>
        </p:txBody>
      </p:sp>
      <p:sp>
        <p:nvSpPr>
          <p:cNvPr id="8" name="Text 6"/>
          <p:cNvSpPr txBox="1"/>
          <p:nvPr/>
        </p:nvSpPr>
        <p:spPr>
          <a:xfrm>
            <a:off x="7223760" y="1645920"/>
            <a:ext cx="42976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ตามตัวเด็กกลับมาได้ชั่วคราว แล้วขาดอีก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40080" y="2880360"/>
            <a:ext cx="1920240" cy="1051560"/>
          </a:xfrm>
          <a:prstGeom prst="roundRect">
            <a:avLst>
              <a:gd name="adj" fmla="val 5217"/>
            </a:avLst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640080" y="288036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ปัญหา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2743200" y="2880360"/>
            <a:ext cx="4206240" cy="1051560"/>
          </a:xfrm>
          <a:prstGeom prst="roundRect">
            <a:avLst>
              <a:gd name="adj" fmla="val 695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2971800" y="2880360"/>
            <a:ext cx="37947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เด็กหลุดจากระบบการศึกษา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7223760" y="2880360"/>
            <a:ext cx="42976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จัดโครงการพาน้องกลับมาเรียน ได้ผลเฉพาะหน้า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4114800"/>
            <a:ext cx="1920240" cy="1051560"/>
          </a:xfrm>
          <a:prstGeom prst="roundRect">
            <a:avLst>
              <a:gd name="adj" fmla="val 5217"/>
            </a:avLst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40080" y="41148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สาเหตุราก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2743200" y="4114800"/>
            <a:ext cx="4206240" cy="1051560"/>
          </a:xfrm>
          <a:prstGeom prst="roundRect">
            <a:avLst>
              <a:gd name="adj" fmla="val 695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2971800" y="4114800"/>
            <a:ext cx="37947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ไม่มีระบบข้อมูลติดตามเด็กรายบุคคล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ที่ใช้ร่วมกันข้ามสังกัดและข้ามพื้นที่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7223760" y="4114800"/>
            <a:ext cx="42976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แก้ได้ยั่งยืน เพราะระบบจะจับได้ตั้งแต่เด็กเริ่มเสี่ยง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0080" y="5532120"/>
            <a:ext cx="10881360" cy="713232"/>
          </a:xfrm>
          <a:prstGeom prst="roundRect">
            <a:avLst>
              <a:gd name="adj" fmla="val 10256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868680" y="5532120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สาเหตุรากทั้งสามสายใน Problem Tree ของอยุธยา วิ่งกลับมาที่จุดร่วมเดียวกัน คือการไม่มีระบบข้อมูลผู้เรียนรายบุคคลที่ใช้ร่วมกันข้ามสังกัด</a:t>
            </a:r>
            <a:endParaRPr lang="en-US" sz="11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นี่คือเหตุผลที่ประเด็นเรื่องระบบข้อมูลต้องเป็นเงื่อนไขพื้นฐาน ไม่ใช่ประเด็นเสริมท้ายเล่ม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7  ·  ห้ามเขียน SWOT จากความคิดเห็นในที่ประชุม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SWOT ทุกข้อต้องมีช่องหลักฐาน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1005840" cy="45720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160020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รหัส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1645920" y="1600200"/>
            <a:ext cx="4846320" cy="45720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1828800" y="16002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ประเด็น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92240" y="1600200"/>
            <a:ext cx="5029200" cy="45720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675120" y="160020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หลักฐานอ้างอิง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2057400"/>
            <a:ext cx="1005840" cy="868680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22960" y="2057400"/>
            <a:ext cx="731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S1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645920" y="2057400"/>
            <a:ext cx="4846320" cy="868680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1828800" y="2057400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ฐานเศรษฐกิจอุตสาหกรรมขนาดใหญ่เป็นแหล่ง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ความร่วมมือและการจ้างงาน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92240" y="2057400"/>
            <a:ext cx="5029200" cy="868680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675120" y="205740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โรงงานมากกว่า 2,134 แห่ง แรงงานประมาณ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300,000 คน (สภาอุตสาหกรรมจังหวัด 2565)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40080" y="2971800"/>
            <a:ext cx="1005840" cy="868680"/>
          </a:xfrm>
          <a:prstGeom prst="rect">
            <a:avLst/>
          </a:prstGeom>
          <a:solidFill>
            <a:srgbClr val="F7F3E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22960" y="2971800"/>
            <a:ext cx="731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W1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645920" y="2971800"/>
            <a:ext cx="4846320" cy="868680"/>
          </a:xfrm>
          <a:prstGeom prst="rect">
            <a:avLst/>
          </a:prstGeom>
          <a:solidFill>
            <a:srgbClr val="F7F3E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1828800" y="2971800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ไม่มีระบบข้อมูลการศึกษาระดับจังหวัด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ที่ใช้ร่วมกันทุกสังกัด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492240" y="2971800"/>
            <a:ext cx="5029200" cy="868680"/>
          </a:xfrm>
          <a:prstGeom prst="rect">
            <a:avLst/>
          </a:prstGeom>
          <a:solidFill>
            <a:srgbClr val="F7F3E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6675120" y="297180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ไม่พบข้อมูลจำแนกรายอำเภอหรือรายสังกัด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จากแหล่งสาธารณะใด (หลักฐานเชิงลบ)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40080" y="3886200"/>
            <a:ext cx="1005840" cy="868680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822960" y="3886200"/>
            <a:ext cx="731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T1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1645920" y="3886200"/>
            <a:ext cx="4846320" cy="868680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1828800" y="3886200"/>
            <a:ext cx="4572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จำนวนผู้เรียนหดตัวต่อเนื่อง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92240" y="3886200"/>
            <a:ext cx="5029200" cy="868680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6675120" y="388620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นักเรียนลดลงร้อยละ 4.2 ในปีการศึกษา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2566 – 2567 (สำนักงานสถิติจังหวัด)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40080" y="5029200"/>
            <a:ext cx="10881360" cy="1143000"/>
          </a:xfrm>
          <a:prstGeom prst="roundRect">
            <a:avLst>
              <a:gd name="adj" fmla="val 6400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914400" y="51663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ข้อทดสอบง่าย ๆ</a:t>
            </a:r>
            <a:endParaRPr lang="en-US" sz="1300" dirty="0"/>
          </a:p>
        </p:txBody>
      </p:sp>
      <p:sp>
        <p:nvSpPr>
          <p:cNvPr id="30" name="Text 28"/>
          <p:cNvSpPr txBox="1"/>
          <p:nvPr/>
        </p:nvSpPr>
        <p:spPr>
          <a:xfrm>
            <a:off x="914400" y="5468112"/>
            <a:ext cx="10378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อ่านข้อ SWOT ที่เขียนแล้วถามตัวเองว่า “ถ้ามีคนถามว่ารู้ได้อย่างไร ตอบได้ไหม”</a:t>
            </a:r>
            <a:endParaRPr lang="en-US" sz="12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ถ้าตอบไม่ได้ ให้ตัดออก หรือย้ายไปไว้ในรายการ “สมมติฐานที่ต้องตรวจสอบ”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8  ·  ห้ามใช้โดยไม่ระบุว่าทำอะไร กับใคร ด้วยกลไกใด และวัดผลอย่างไร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กับดักคำสี่คำ  ส่งเสริม พัฒนา ยกระดับ บูรณาการ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840480" cy="3520440"/>
          </a:xfrm>
          <a:prstGeom prst="roundRect">
            <a:avLst>
              <a:gd name="adj" fmla="val 2078"/>
            </a:avLst>
          </a:prstGeom>
          <a:solidFill>
            <a:srgbClr val="F4EDEB"/>
          </a:solidFill>
          <a:ln w="12700">
            <a:solidFill>
              <a:srgbClr val="F4ED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663440" y="1737360"/>
            <a:ext cx="6858000" cy="3520440"/>
          </a:xfrm>
          <a:prstGeom prst="roundRect">
            <a:avLst>
              <a:gd name="adj" fmla="val 2078"/>
            </a:avLst>
          </a:prstGeom>
          <a:solidFill>
            <a:srgbClr val="E9F0EC"/>
          </a:solidFill>
          <a:ln w="12700">
            <a:solidFill>
              <a:srgbClr val="E9F0EC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14400" y="192024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ก่อนแก้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4937760" y="1920240"/>
            <a:ext cx="6309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หลังแก้</a:t>
            </a:r>
            <a:endParaRPr lang="en-US" sz="150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2377440"/>
            <a:ext cx="3291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i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ส่งเสริมและพัฒนา</a:t>
            </a:r>
            <a:endParaRPr lang="en-US" sz="12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250" i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คุณภาพการอ่านของผู้เรียน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4937760" y="2377440"/>
            <a:ext cx="6355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คัดกรองการอ่านของนักเรียน ป.1 – ป.3 ทุกสังกัดด้วยเครื่องมือเดียวกันปีละ 2 ครั้ง จัดกลุ่มโรงเรียนที่มีผลต่ำกว่าเกณฑ์เป็นพื้นที่มุ่งเป้า จัดทีมนิเทศเฉพาะกิจลงพื้นที่ไม่น้อยกว่า 4 ครั้งต่อโรงเรียนต่อปี และรายงานความก้าวหน้ารายโรงเรียนต่อ กศจ. ทุกภาคเรียน</a:t>
            </a:r>
            <a:endParaRPr lang="en-US" sz="1150" dirty="0"/>
          </a:p>
        </p:txBody>
      </p:sp>
      <p:sp>
        <p:nvSpPr>
          <p:cNvPr id="10" name="Text 8"/>
          <p:cNvSpPr txBox="1"/>
          <p:nvPr/>
        </p:nvSpPr>
        <p:spPr>
          <a:xfrm>
            <a:off x="914400" y="3840480"/>
            <a:ext cx="3291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i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ให้ ศธจ. จัดสรรอัตราครูเพิ่มเติม</a:t>
            </a:r>
            <a:endParaRPr lang="en-US" sz="125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250" i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ให้โรงเรียนขนาดเล็ก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4937760" y="3840480"/>
            <a:ext cx="63550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รวบรวมข้อมูลอัตรากำลังครูของสถานศึกษาขนาดเล็กรายอำเภอ วิเคราะห์ช่องว่างตามสาระวิชา และเสนอต่อ ก.ค.ศ. และ สพฐ. พิจารณาจัดสรร (ภารกิจประเภทที่ 4) พร้อมประสานการใช้ครูหมุนเวียนระหว่างโรงเรียนในตำบลเดียวกันโดยความสมัครใจ (ภารกิจประเภทที่ 3)</a:t>
            </a:r>
            <a:endParaRPr lang="en-US" sz="115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548640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ตัวอย่างที่สองเป็นกรณีเขียนเกินอำนาจ  ศธจ. ไม่มีอำนาจจัดสรรอัตราครู จึงต้องเปลี่ยนเป็นการเสนอผู้มีอำนาจ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9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กับดักตัวชี้วัด 5 ประการ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572768"/>
            <a:ext cx="3017520" cy="438912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1572768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กับดัก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0" y="1572768"/>
            <a:ext cx="3931920" cy="438912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3840480" y="157276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ตัวอย่างที่ผิด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589520" y="1572768"/>
            <a:ext cx="3931920" cy="438912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7772400" y="1572768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วิธีแก้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2011680"/>
            <a:ext cx="3017520" cy="621792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822960" y="2011680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วัดกิจกรรมแทนผลลัพธ์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0" y="2011680"/>
            <a:ext cx="3931920" cy="621792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3840480" y="2011680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จำนวนครูที่เข้ารับการอบรม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7589520" y="2011680"/>
            <a:ext cx="3931920" cy="621792"/>
          </a:xfrm>
          <a:prstGeom prst="rect">
            <a:avLst/>
          </a:prstGeom>
          <a:solidFill>
            <a:srgbClr val="E9F0E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772400" y="2011680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สัดส่วนนักเรียนที่อ่านออกเขียนได้ตามเกณฑ์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2670048"/>
            <a:ext cx="3017520" cy="621792"/>
          </a:xfrm>
          <a:prstGeom prst="rect">
            <a:avLst/>
          </a:prstGeom>
          <a:solidFill>
            <a:srgbClr val="F7F3E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22960" y="2670048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วัดค่าเฉลี่ยแทนช่องว่าง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657600" y="2670048"/>
            <a:ext cx="3931920" cy="621792"/>
          </a:xfrm>
          <a:prstGeom prst="rect">
            <a:avLst/>
          </a:prstGeom>
          <a:solidFill>
            <a:srgbClr val="F7F3E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3840480" y="2670048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คะแนนเฉลี่ยการอ่านของจังหวัด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589520" y="2670048"/>
            <a:ext cx="3931920" cy="621792"/>
          </a:xfrm>
          <a:prstGeom prst="rect">
            <a:avLst/>
          </a:prstGeom>
          <a:solidFill>
            <a:srgbClr val="E9F0E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7772400" y="2670048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ช่องว่างคะแนนระหว่างกลุ่มอำเภอสูงสุดกับต่ำสุด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3328416"/>
            <a:ext cx="3017520" cy="621792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822960" y="3328416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วัดสะสมแทนอัตราใหม่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57600" y="3328416"/>
            <a:ext cx="3931920" cy="621792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3840480" y="3328416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จำนวนเด็กที่พากลับสะสม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7589520" y="3328416"/>
            <a:ext cx="3931920" cy="621792"/>
          </a:xfrm>
          <a:prstGeom prst="rect">
            <a:avLst/>
          </a:prstGeom>
          <a:solidFill>
            <a:srgbClr val="E9F0E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772400" y="3328416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อัตราการหลุดออกจากระบบใหม่รายภาคเรียน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40080" y="3986784"/>
            <a:ext cx="3017520" cy="621792"/>
          </a:xfrm>
          <a:prstGeom prst="rect">
            <a:avLst/>
          </a:prstGeom>
          <a:solidFill>
            <a:srgbClr val="F7F3E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822960" y="3986784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ตั้งเป้าโดยไม่มีค่าฐาน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657600" y="3986784"/>
            <a:ext cx="3931920" cy="621792"/>
          </a:xfrm>
          <a:prstGeom prst="rect">
            <a:avLst/>
          </a:prstGeom>
          <a:solidFill>
            <a:srgbClr val="F7F3EE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3840480" y="3986784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ตั้งร้อยละ 80 ทุกตัวชี้วัด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589520" y="3986784"/>
            <a:ext cx="3931920" cy="621792"/>
          </a:xfrm>
          <a:prstGeom prst="rect">
            <a:avLst/>
          </a:prstGeom>
          <a:solidFill>
            <a:srgbClr val="E9F0E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7772400" y="3986784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ระบุว่า “รอกำหนดหลังจัดทำข้อมูลฐาน”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40080" y="4645152"/>
            <a:ext cx="3017520" cy="621792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822960" y="4645152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เลือกวัดสิ่งที่วัดง่าย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657600" y="4645152"/>
            <a:ext cx="3931920" cy="621792"/>
          </a:xfrm>
          <a:prstGeom prst="rect">
            <a:avLst/>
          </a:prstGeom>
          <a:solidFill>
            <a:srgbClr val="EFE9D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3840480" y="4645152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จำนวนโครงการที่ดำเนินการ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7589520" y="4645152"/>
            <a:ext cx="3931920" cy="621792"/>
          </a:xfrm>
          <a:prstGeom prst="rect">
            <a:avLst/>
          </a:prstGeom>
          <a:solidFill>
            <a:srgbClr val="E9F0EC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9" name="Text 37"/>
          <p:cNvSpPr txBox="1"/>
          <p:nvPr/>
        </p:nvSpPr>
        <p:spPr>
          <a:xfrm>
            <a:off x="7772400" y="4645152"/>
            <a:ext cx="3657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ผลลัพธ์ที่เกิดกับผู้เรียนจริง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640080" y="5486400"/>
            <a:ext cx="10881360" cy="713232"/>
          </a:xfrm>
          <a:prstGeom prst="roundRect">
            <a:avLst>
              <a:gd name="adj" fmla="val 10256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41" name="Text 39"/>
          <p:cNvSpPr txBox="1"/>
          <p:nvPr/>
        </p:nvSpPr>
        <p:spPr>
          <a:xfrm>
            <a:off x="868680" y="5486400"/>
            <a:ext cx="104241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ชุดตัวชี้วัดต้องสมดุล  ปัจจัยนำเข้า · กระบวนการ · ผลผลิต · ผลลัพธ์ · ผลกระทบ · ความเสมอภาค · เตือนภัยล่วงหน้า</a:t>
            </a:r>
            <a:endParaRPr lang="en-US" sz="11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แผนส่วนใหญ่มีแต่ตัวชี้วัดผลผลิต และไม่มีสองประเภทท้ายเลย ซึ่งเป็นสองประเภทที่มีประโยชน์ที่สุดในการบริหารจริง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10  ·  การทำงานข้ามสังกัด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ตาราง RACI และกฎเหล็ก 3 ข้อ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456432" cy="1234440"/>
          </a:xfrm>
          <a:prstGeom prst="roundRect">
            <a:avLst>
              <a:gd name="adj" fmla="val 5926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810512"/>
            <a:ext cx="411480" cy="41148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68680" y="18105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1417320" y="1691640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แต่ละแถวต้องมี A เพียงหนึ่งเดียว</a:t>
            </a:r>
            <a:endParaRPr lang="en-US" sz="11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ถ้ามีสอง แปลว่ายังไม่ตกลงกันจริง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370832" y="1600200"/>
            <a:ext cx="3456432" cy="1234440"/>
          </a:xfrm>
          <a:prstGeom prst="roundRect">
            <a:avLst>
              <a:gd name="adj" fmla="val 5926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99432" y="1810512"/>
            <a:ext cx="411480" cy="41148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599432" y="18105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Text 9"/>
          <p:cNvSpPr txBox="1"/>
          <p:nvPr/>
        </p:nvSpPr>
        <p:spPr>
          <a:xfrm>
            <a:off x="5148072" y="1691640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ห้ามใส่ A ให้ ศธจ. ในงานที่ ศธจ.</a:t>
            </a:r>
            <a:endParaRPr lang="en-US" sz="11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ไม่มีอำนาจตัดสินใจ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01584" y="1600200"/>
            <a:ext cx="3456432" cy="1234440"/>
          </a:xfrm>
          <a:prstGeom prst="roundRect">
            <a:avLst>
              <a:gd name="adj" fmla="val 5926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330184" y="1810512"/>
            <a:ext cx="411480" cy="41148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330184" y="18105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8878824" y="1691640"/>
            <a:ext cx="25146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หน่วยงานที่ได้ R ต้องรู้ตัวและยอมรับก่อน</a:t>
            </a:r>
            <a:endParaRPr lang="en-US" sz="11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ไม่ใช่เพิ่งรู้ตอนอ่านแผน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40080" y="3063240"/>
            <a:ext cx="3200400" cy="50292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94944" y="3063240"/>
            <a:ext cx="3090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กลยุทธ์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840480" y="3063240"/>
            <a:ext cx="960120" cy="50292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3895344" y="3063240"/>
            <a:ext cx="850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ศธจ.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800600" y="3063240"/>
            <a:ext cx="1143000" cy="50292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4855464" y="3063240"/>
            <a:ext cx="1033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สพป./สพม.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943600" y="3063240"/>
            <a:ext cx="1097280" cy="50292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5998464" y="3063240"/>
            <a:ext cx="987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อาชีวศึกษา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7040880" y="3063240"/>
            <a:ext cx="868680" cy="50292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095744" y="3063240"/>
            <a:ext cx="7589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สกร.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7909560" y="3063240"/>
            <a:ext cx="960120" cy="50292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964424" y="3063240"/>
            <a:ext cx="8503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เอกชน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8869680" y="3063240"/>
            <a:ext cx="868680" cy="50292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29" name="Text 27"/>
          <p:cNvSpPr txBox="1"/>
          <p:nvPr/>
        </p:nvSpPr>
        <p:spPr>
          <a:xfrm>
            <a:off x="8924544" y="3063240"/>
            <a:ext cx="7589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อปท.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9738360" y="3063240"/>
            <a:ext cx="1051560" cy="50292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9793224" y="3063240"/>
            <a:ext cx="9418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ภาคเอกชน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10789920" y="3063240"/>
            <a:ext cx="777240" cy="502920"/>
          </a:xfrm>
          <a:prstGeom prst="rect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10844784" y="3063240"/>
            <a:ext cx="6675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จังหวัด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40080" y="3566160"/>
            <a:ext cx="320040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694944" y="3566160"/>
            <a:ext cx="30906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ระบบเฝ้าระวังผู้เรียน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3840480" y="3566160"/>
            <a:ext cx="960120" cy="475488"/>
          </a:xfrm>
          <a:prstGeom prst="rect">
            <a:avLst/>
          </a:prstGeom>
          <a:solidFill>
            <a:srgbClr val="F3D9D3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3895344" y="356616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A/R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4800600" y="3566160"/>
            <a:ext cx="11430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39" name="Text 37"/>
          <p:cNvSpPr txBox="1"/>
          <p:nvPr/>
        </p:nvSpPr>
        <p:spPr>
          <a:xfrm>
            <a:off x="4855464" y="3566160"/>
            <a:ext cx="10332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5943600" y="3566160"/>
            <a:ext cx="10972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41" name="Text 39"/>
          <p:cNvSpPr txBox="1"/>
          <p:nvPr/>
        </p:nvSpPr>
        <p:spPr>
          <a:xfrm>
            <a:off x="5998464" y="3566160"/>
            <a:ext cx="9875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7040880" y="3566160"/>
            <a:ext cx="8686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43" name="Text 41"/>
          <p:cNvSpPr txBox="1"/>
          <p:nvPr/>
        </p:nvSpPr>
        <p:spPr>
          <a:xfrm>
            <a:off x="7095744" y="356616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7909560" y="3566160"/>
            <a:ext cx="9601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45" name="Text 43"/>
          <p:cNvSpPr txBox="1"/>
          <p:nvPr/>
        </p:nvSpPr>
        <p:spPr>
          <a:xfrm>
            <a:off x="7964424" y="356616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8869680" y="3566160"/>
            <a:ext cx="8686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47" name="Text 45"/>
          <p:cNvSpPr txBox="1"/>
          <p:nvPr/>
        </p:nvSpPr>
        <p:spPr>
          <a:xfrm>
            <a:off x="8924544" y="356616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9738360" y="3566160"/>
            <a:ext cx="105156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49" name="Text 47"/>
          <p:cNvSpPr txBox="1"/>
          <p:nvPr/>
        </p:nvSpPr>
        <p:spPr>
          <a:xfrm>
            <a:off x="9793224" y="3566160"/>
            <a:ext cx="9418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50" name="Shape 48"/>
          <p:cNvSpPr/>
          <p:nvPr/>
        </p:nvSpPr>
        <p:spPr>
          <a:xfrm>
            <a:off x="10789920" y="3566160"/>
            <a:ext cx="7772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51" name="Text 49"/>
          <p:cNvSpPr txBox="1"/>
          <p:nvPr/>
        </p:nvSpPr>
        <p:spPr>
          <a:xfrm>
            <a:off x="10844784" y="3566160"/>
            <a:ext cx="6675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52" name="Shape 50"/>
          <p:cNvSpPr/>
          <p:nvPr/>
        </p:nvSpPr>
        <p:spPr>
          <a:xfrm>
            <a:off x="640080" y="4069080"/>
            <a:ext cx="3200400" cy="475488"/>
          </a:xfrm>
          <a:prstGeom prst="rect">
            <a:avLst/>
          </a:prstGeom>
          <a:solidFill>
            <a:srgbClr val="F7F3EE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53" name="Text 51"/>
          <p:cNvSpPr txBox="1"/>
          <p:nvPr/>
        </p:nvSpPr>
        <p:spPr>
          <a:xfrm>
            <a:off x="694944" y="4069080"/>
            <a:ext cx="30906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ปฏิบัติการอ่านออกเขียนได้</a:t>
            </a:r>
            <a:endParaRPr lang="en-US" sz="1050" dirty="0"/>
          </a:p>
        </p:txBody>
      </p:sp>
      <p:sp>
        <p:nvSpPr>
          <p:cNvPr id="54" name="Shape 52"/>
          <p:cNvSpPr/>
          <p:nvPr/>
        </p:nvSpPr>
        <p:spPr>
          <a:xfrm>
            <a:off x="3840480" y="4069080"/>
            <a:ext cx="960120" cy="475488"/>
          </a:xfrm>
          <a:prstGeom prst="rect">
            <a:avLst/>
          </a:prstGeom>
          <a:solidFill>
            <a:srgbClr val="F3D9D3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55" name="Text 53"/>
          <p:cNvSpPr txBox="1"/>
          <p:nvPr/>
        </p:nvSpPr>
        <p:spPr>
          <a:xfrm>
            <a:off x="3895344" y="406908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A/R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4800600" y="4069080"/>
            <a:ext cx="114300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57" name="Text 55"/>
          <p:cNvSpPr txBox="1"/>
          <p:nvPr/>
        </p:nvSpPr>
        <p:spPr>
          <a:xfrm>
            <a:off x="4855464" y="4069080"/>
            <a:ext cx="10332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5943600" y="4069080"/>
            <a:ext cx="109728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59" name="Text 57"/>
          <p:cNvSpPr txBox="1"/>
          <p:nvPr/>
        </p:nvSpPr>
        <p:spPr>
          <a:xfrm>
            <a:off x="5998464" y="4069080"/>
            <a:ext cx="9875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7040880" y="4069080"/>
            <a:ext cx="86868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61" name="Text 59"/>
          <p:cNvSpPr txBox="1"/>
          <p:nvPr/>
        </p:nvSpPr>
        <p:spPr>
          <a:xfrm>
            <a:off x="7095744" y="406908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7909560" y="4069080"/>
            <a:ext cx="96012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63" name="Text 61"/>
          <p:cNvSpPr txBox="1"/>
          <p:nvPr/>
        </p:nvSpPr>
        <p:spPr>
          <a:xfrm>
            <a:off x="7964424" y="406908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64" name="Shape 62"/>
          <p:cNvSpPr/>
          <p:nvPr/>
        </p:nvSpPr>
        <p:spPr>
          <a:xfrm>
            <a:off x="8869680" y="4069080"/>
            <a:ext cx="86868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65" name="Text 63"/>
          <p:cNvSpPr txBox="1"/>
          <p:nvPr/>
        </p:nvSpPr>
        <p:spPr>
          <a:xfrm>
            <a:off x="8924544" y="406908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66" name="Shape 64"/>
          <p:cNvSpPr/>
          <p:nvPr/>
        </p:nvSpPr>
        <p:spPr>
          <a:xfrm>
            <a:off x="9738360" y="4069080"/>
            <a:ext cx="105156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67" name="Text 65"/>
          <p:cNvSpPr txBox="1"/>
          <p:nvPr/>
        </p:nvSpPr>
        <p:spPr>
          <a:xfrm>
            <a:off x="9793224" y="4069080"/>
            <a:ext cx="9418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68" name="Shape 66"/>
          <p:cNvSpPr/>
          <p:nvPr/>
        </p:nvSpPr>
        <p:spPr>
          <a:xfrm>
            <a:off x="10789920" y="4069080"/>
            <a:ext cx="77724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69" name="Text 67"/>
          <p:cNvSpPr txBox="1"/>
          <p:nvPr/>
        </p:nvSpPr>
        <p:spPr>
          <a:xfrm>
            <a:off x="10844784" y="4069080"/>
            <a:ext cx="6675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70" name="Shape 68"/>
          <p:cNvSpPr/>
          <p:nvPr/>
        </p:nvSpPr>
        <p:spPr>
          <a:xfrm>
            <a:off x="640080" y="4572000"/>
            <a:ext cx="320040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71" name="Text 69"/>
          <p:cNvSpPr txBox="1"/>
          <p:nvPr/>
        </p:nvSpPr>
        <p:spPr>
          <a:xfrm>
            <a:off x="694944" y="4572000"/>
            <a:ext cx="30906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ข้อมูลความต้องการกำลังคน</a:t>
            </a:r>
            <a:endParaRPr lang="en-US" sz="1050" dirty="0"/>
          </a:p>
        </p:txBody>
      </p:sp>
      <p:sp>
        <p:nvSpPr>
          <p:cNvPr id="72" name="Shape 70"/>
          <p:cNvSpPr/>
          <p:nvPr/>
        </p:nvSpPr>
        <p:spPr>
          <a:xfrm>
            <a:off x="3840480" y="4572000"/>
            <a:ext cx="9601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73" name="Text 71"/>
          <p:cNvSpPr txBox="1"/>
          <p:nvPr/>
        </p:nvSpPr>
        <p:spPr>
          <a:xfrm>
            <a:off x="3895344" y="457200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74" name="Shape 72"/>
          <p:cNvSpPr/>
          <p:nvPr/>
        </p:nvSpPr>
        <p:spPr>
          <a:xfrm>
            <a:off x="4800600" y="4572000"/>
            <a:ext cx="11430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75" name="Text 73"/>
          <p:cNvSpPr txBox="1"/>
          <p:nvPr/>
        </p:nvSpPr>
        <p:spPr>
          <a:xfrm>
            <a:off x="4855464" y="4572000"/>
            <a:ext cx="10332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76" name="Shape 74"/>
          <p:cNvSpPr/>
          <p:nvPr/>
        </p:nvSpPr>
        <p:spPr>
          <a:xfrm>
            <a:off x="5943600" y="4572000"/>
            <a:ext cx="10972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77" name="Text 75"/>
          <p:cNvSpPr txBox="1"/>
          <p:nvPr/>
        </p:nvSpPr>
        <p:spPr>
          <a:xfrm>
            <a:off x="5998464" y="4572000"/>
            <a:ext cx="9875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78" name="Shape 76"/>
          <p:cNvSpPr/>
          <p:nvPr/>
        </p:nvSpPr>
        <p:spPr>
          <a:xfrm>
            <a:off x="7040880" y="4572000"/>
            <a:ext cx="8686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79" name="Text 77"/>
          <p:cNvSpPr txBox="1"/>
          <p:nvPr/>
        </p:nvSpPr>
        <p:spPr>
          <a:xfrm>
            <a:off x="7095744" y="457200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80" name="Shape 78"/>
          <p:cNvSpPr/>
          <p:nvPr/>
        </p:nvSpPr>
        <p:spPr>
          <a:xfrm>
            <a:off x="7909560" y="4572000"/>
            <a:ext cx="9601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81" name="Text 79"/>
          <p:cNvSpPr txBox="1"/>
          <p:nvPr/>
        </p:nvSpPr>
        <p:spPr>
          <a:xfrm>
            <a:off x="7964424" y="457200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82" name="Shape 80"/>
          <p:cNvSpPr/>
          <p:nvPr/>
        </p:nvSpPr>
        <p:spPr>
          <a:xfrm>
            <a:off x="8869680" y="4572000"/>
            <a:ext cx="8686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83" name="Text 81"/>
          <p:cNvSpPr txBox="1"/>
          <p:nvPr/>
        </p:nvSpPr>
        <p:spPr>
          <a:xfrm>
            <a:off x="8924544" y="457200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84" name="Shape 82"/>
          <p:cNvSpPr/>
          <p:nvPr/>
        </p:nvSpPr>
        <p:spPr>
          <a:xfrm>
            <a:off x="9738360" y="4572000"/>
            <a:ext cx="1051560" cy="475488"/>
          </a:xfrm>
          <a:prstGeom prst="rect">
            <a:avLst/>
          </a:prstGeom>
          <a:solidFill>
            <a:srgbClr val="F3D9D3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85" name="Text 83"/>
          <p:cNvSpPr txBox="1"/>
          <p:nvPr/>
        </p:nvSpPr>
        <p:spPr>
          <a:xfrm>
            <a:off x="9793224" y="4572000"/>
            <a:ext cx="9418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A/R</a:t>
            </a:r>
            <a:endParaRPr lang="en-US" sz="1100" dirty="0"/>
          </a:p>
        </p:txBody>
      </p:sp>
      <p:sp>
        <p:nvSpPr>
          <p:cNvPr id="86" name="Shape 84"/>
          <p:cNvSpPr/>
          <p:nvPr/>
        </p:nvSpPr>
        <p:spPr>
          <a:xfrm>
            <a:off x="10789920" y="4572000"/>
            <a:ext cx="7772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87" name="Text 85"/>
          <p:cNvSpPr txBox="1"/>
          <p:nvPr/>
        </p:nvSpPr>
        <p:spPr>
          <a:xfrm>
            <a:off x="10844784" y="4572000"/>
            <a:ext cx="6675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88" name="Shape 86"/>
          <p:cNvSpPr/>
          <p:nvPr/>
        </p:nvSpPr>
        <p:spPr>
          <a:xfrm>
            <a:off x="640080" y="5074920"/>
            <a:ext cx="3200400" cy="475488"/>
          </a:xfrm>
          <a:prstGeom prst="rect">
            <a:avLst/>
          </a:prstGeom>
          <a:solidFill>
            <a:srgbClr val="F7F3EE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89" name="Text 87"/>
          <p:cNvSpPr txBox="1"/>
          <p:nvPr/>
        </p:nvSpPr>
        <p:spPr>
          <a:xfrm>
            <a:off x="694944" y="5074920"/>
            <a:ext cx="30906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กลไกความร่วมมือข้ามสังกัด</a:t>
            </a:r>
            <a:endParaRPr lang="en-US" sz="1050" dirty="0"/>
          </a:p>
        </p:txBody>
      </p:sp>
      <p:sp>
        <p:nvSpPr>
          <p:cNvPr id="90" name="Shape 88"/>
          <p:cNvSpPr/>
          <p:nvPr/>
        </p:nvSpPr>
        <p:spPr>
          <a:xfrm>
            <a:off x="3840480" y="5074920"/>
            <a:ext cx="96012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91" name="Text 89"/>
          <p:cNvSpPr txBox="1"/>
          <p:nvPr/>
        </p:nvSpPr>
        <p:spPr>
          <a:xfrm>
            <a:off x="3895344" y="507492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92" name="Shape 90"/>
          <p:cNvSpPr/>
          <p:nvPr/>
        </p:nvSpPr>
        <p:spPr>
          <a:xfrm>
            <a:off x="4800600" y="5074920"/>
            <a:ext cx="114300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93" name="Text 91"/>
          <p:cNvSpPr txBox="1"/>
          <p:nvPr/>
        </p:nvSpPr>
        <p:spPr>
          <a:xfrm>
            <a:off x="4855464" y="5074920"/>
            <a:ext cx="10332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94" name="Shape 92"/>
          <p:cNvSpPr/>
          <p:nvPr/>
        </p:nvSpPr>
        <p:spPr>
          <a:xfrm>
            <a:off x="5943600" y="5074920"/>
            <a:ext cx="109728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95" name="Text 93"/>
          <p:cNvSpPr txBox="1"/>
          <p:nvPr/>
        </p:nvSpPr>
        <p:spPr>
          <a:xfrm>
            <a:off x="5998464" y="5074920"/>
            <a:ext cx="9875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96" name="Shape 94"/>
          <p:cNvSpPr/>
          <p:nvPr/>
        </p:nvSpPr>
        <p:spPr>
          <a:xfrm>
            <a:off x="7040880" y="5074920"/>
            <a:ext cx="86868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97" name="Text 95"/>
          <p:cNvSpPr txBox="1"/>
          <p:nvPr/>
        </p:nvSpPr>
        <p:spPr>
          <a:xfrm>
            <a:off x="7095744" y="507492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98" name="Shape 96"/>
          <p:cNvSpPr/>
          <p:nvPr/>
        </p:nvSpPr>
        <p:spPr>
          <a:xfrm>
            <a:off x="7909560" y="5074920"/>
            <a:ext cx="96012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99" name="Text 97"/>
          <p:cNvSpPr txBox="1"/>
          <p:nvPr/>
        </p:nvSpPr>
        <p:spPr>
          <a:xfrm>
            <a:off x="7964424" y="507492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100" name="Shape 98"/>
          <p:cNvSpPr/>
          <p:nvPr/>
        </p:nvSpPr>
        <p:spPr>
          <a:xfrm>
            <a:off x="8869680" y="5074920"/>
            <a:ext cx="86868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01" name="Text 99"/>
          <p:cNvSpPr txBox="1"/>
          <p:nvPr/>
        </p:nvSpPr>
        <p:spPr>
          <a:xfrm>
            <a:off x="8924544" y="507492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102" name="Shape 100"/>
          <p:cNvSpPr/>
          <p:nvPr/>
        </p:nvSpPr>
        <p:spPr>
          <a:xfrm>
            <a:off x="9738360" y="5074920"/>
            <a:ext cx="1051560" cy="475488"/>
          </a:xfrm>
          <a:prstGeom prst="rect">
            <a:avLst/>
          </a:prstGeom>
          <a:solidFill>
            <a:srgbClr val="FAF8F5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03" name="Text 101"/>
          <p:cNvSpPr txBox="1"/>
          <p:nvPr/>
        </p:nvSpPr>
        <p:spPr>
          <a:xfrm>
            <a:off x="9793224" y="5074920"/>
            <a:ext cx="9418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104" name="Shape 102"/>
          <p:cNvSpPr/>
          <p:nvPr/>
        </p:nvSpPr>
        <p:spPr>
          <a:xfrm>
            <a:off x="10789920" y="5074920"/>
            <a:ext cx="777240" cy="475488"/>
          </a:xfrm>
          <a:prstGeom prst="rect">
            <a:avLst/>
          </a:prstGeom>
          <a:solidFill>
            <a:srgbClr val="F3D9D3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05" name="Text 103"/>
          <p:cNvSpPr txBox="1"/>
          <p:nvPr/>
        </p:nvSpPr>
        <p:spPr>
          <a:xfrm>
            <a:off x="10844784" y="5074920"/>
            <a:ext cx="6675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</a:t>
            </a:r>
            <a:endParaRPr lang="en-US" sz="1100" dirty="0"/>
          </a:p>
        </p:txBody>
      </p:sp>
      <p:sp>
        <p:nvSpPr>
          <p:cNvPr id="106" name="Shape 104"/>
          <p:cNvSpPr/>
          <p:nvPr/>
        </p:nvSpPr>
        <p:spPr>
          <a:xfrm>
            <a:off x="640080" y="5577840"/>
            <a:ext cx="320040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07" name="Text 105"/>
          <p:cNvSpPr txBox="1"/>
          <p:nvPr/>
        </p:nvSpPr>
        <p:spPr>
          <a:xfrm>
            <a:off x="694944" y="5577840"/>
            <a:ext cx="30906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วางแผนรองรับผู้เรียนภาคเอกชน</a:t>
            </a:r>
            <a:endParaRPr lang="en-US" sz="1050" dirty="0"/>
          </a:p>
        </p:txBody>
      </p:sp>
      <p:sp>
        <p:nvSpPr>
          <p:cNvPr id="108" name="Shape 106"/>
          <p:cNvSpPr/>
          <p:nvPr/>
        </p:nvSpPr>
        <p:spPr>
          <a:xfrm>
            <a:off x="3840480" y="5577840"/>
            <a:ext cx="960120" cy="475488"/>
          </a:xfrm>
          <a:prstGeom prst="rect">
            <a:avLst/>
          </a:prstGeom>
          <a:solidFill>
            <a:srgbClr val="F3D9D3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09" name="Text 107"/>
          <p:cNvSpPr txBox="1"/>
          <p:nvPr/>
        </p:nvSpPr>
        <p:spPr>
          <a:xfrm>
            <a:off x="3895344" y="557784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A/R</a:t>
            </a:r>
            <a:endParaRPr lang="en-US" sz="1100" dirty="0"/>
          </a:p>
        </p:txBody>
      </p:sp>
      <p:sp>
        <p:nvSpPr>
          <p:cNvPr id="110" name="Shape 108"/>
          <p:cNvSpPr/>
          <p:nvPr/>
        </p:nvSpPr>
        <p:spPr>
          <a:xfrm>
            <a:off x="4800600" y="5577840"/>
            <a:ext cx="11430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11" name="Text 109"/>
          <p:cNvSpPr txBox="1"/>
          <p:nvPr/>
        </p:nvSpPr>
        <p:spPr>
          <a:xfrm>
            <a:off x="4855464" y="5577840"/>
            <a:ext cx="10332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C</a:t>
            </a:r>
            <a:endParaRPr lang="en-US" sz="1100" dirty="0"/>
          </a:p>
        </p:txBody>
      </p:sp>
      <p:sp>
        <p:nvSpPr>
          <p:cNvPr id="112" name="Shape 110"/>
          <p:cNvSpPr/>
          <p:nvPr/>
        </p:nvSpPr>
        <p:spPr>
          <a:xfrm>
            <a:off x="5943600" y="5577840"/>
            <a:ext cx="10972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13" name="Text 111"/>
          <p:cNvSpPr txBox="1"/>
          <p:nvPr/>
        </p:nvSpPr>
        <p:spPr>
          <a:xfrm>
            <a:off x="5998464" y="5577840"/>
            <a:ext cx="9875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114" name="Shape 112"/>
          <p:cNvSpPr/>
          <p:nvPr/>
        </p:nvSpPr>
        <p:spPr>
          <a:xfrm>
            <a:off x="7040880" y="5577840"/>
            <a:ext cx="8686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15" name="Text 113"/>
          <p:cNvSpPr txBox="1"/>
          <p:nvPr/>
        </p:nvSpPr>
        <p:spPr>
          <a:xfrm>
            <a:off x="7095744" y="557784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116" name="Shape 114"/>
          <p:cNvSpPr/>
          <p:nvPr/>
        </p:nvSpPr>
        <p:spPr>
          <a:xfrm>
            <a:off x="7909560" y="5577840"/>
            <a:ext cx="96012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17" name="Text 115"/>
          <p:cNvSpPr txBox="1"/>
          <p:nvPr/>
        </p:nvSpPr>
        <p:spPr>
          <a:xfrm>
            <a:off x="7964424" y="5577840"/>
            <a:ext cx="8503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</a:t>
            </a:r>
            <a:endParaRPr lang="en-US" sz="1100" dirty="0"/>
          </a:p>
        </p:txBody>
      </p:sp>
      <p:sp>
        <p:nvSpPr>
          <p:cNvPr id="118" name="Shape 116"/>
          <p:cNvSpPr/>
          <p:nvPr/>
        </p:nvSpPr>
        <p:spPr>
          <a:xfrm>
            <a:off x="8869680" y="5577840"/>
            <a:ext cx="8686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19" name="Text 117"/>
          <p:cNvSpPr txBox="1"/>
          <p:nvPr/>
        </p:nvSpPr>
        <p:spPr>
          <a:xfrm>
            <a:off x="8924544" y="5577840"/>
            <a:ext cx="758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120" name="Shape 118"/>
          <p:cNvSpPr/>
          <p:nvPr/>
        </p:nvSpPr>
        <p:spPr>
          <a:xfrm>
            <a:off x="9738360" y="5577840"/>
            <a:ext cx="105156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21" name="Text 119"/>
          <p:cNvSpPr txBox="1"/>
          <p:nvPr/>
        </p:nvSpPr>
        <p:spPr>
          <a:xfrm>
            <a:off x="9793224" y="5577840"/>
            <a:ext cx="94183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122" name="Shape 120"/>
          <p:cNvSpPr/>
          <p:nvPr/>
        </p:nvSpPr>
        <p:spPr>
          <a:xfrm>
            <a:off x="10789920" y="5577840"/>
            <a:ext cx="7772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5E0D8"/>
            </a:solidFill>
            <a:prstDash val="solid"/>
          </a:ln>
        </p:spPr>
      </p:sp>
      <p:sp>
        <p:nvSpPr>
          <p:cNvPr id="123" name="Text 121"/>
          <p:cNvSpPr txBox="1"/>
          <p:nvPr/>
        </p:nvSpPr>
        <p:spPr>
          <a:xfrm>
            <a:off x="10844784" y="5577840"/>
            <a:ext cx="6675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I</a:t>
            </a:r>
            <a:endParaRPr lang="en-US" sz="1100" dirty="0"/>
          </a:p>
        </p:txBody>
      </p:sp>
      <p:sp>
        <p:nvSpPr>
          <p:cNvPr id="124" name="Text 122"/>
          <p:cNvSpPr txBox="1"/>
          <p:nvPr/>
        </p:nvSpPr>
        <p:spPr>
          <a:xfrm>
            <a:off x="640080" y="608076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R = ผู้ลงมือทำ   ·   A = ผู้รับผิดชอบผลสุดท้าย   ·   C = ผู้ให้คำปรึกษา   ·   I = ผู้รับทราบ</a:t>
            </a:r>
            <a:endParaRPr lang="en-US" sz="1050" dirty="0"/>
          </a:p>
        </p:txBody>
      </p:sp>
      <p:sp>
        <p:nvSpPr>
          <p:cNvPr id="125" name="Text 123"/>
          <p:cNvSpPr txBox="1"/>
          <p:nvPr/>
        </p:nvSpPr>
        <p:spPr>
          <a:xfrm>
            <a:off x="7223760" y="608076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แถวที่ 4 ผู้รับผิดชอบผลสุดท้ายคือจังหวัด   แถวที่ 5 ศธจ. เป็น A ได้เต็มตัว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11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กับดัก 10 ประการที่ต้องหลีกเลี่ยง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41248" y="2029968"/>
            <a:ext cx="457200" cy="45720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4124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841248" y="257860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สร้างข้อมูล สถิติ กฎหมาย มติ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หรือแหล่งอ้างอิงที่ไม่มีอยู่จริง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880360" y="182880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081528" y="2029968"/>
            <a:ext cx="457200" cy="45720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08152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3081528" y="257860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คัดลอกถ้อยคำจากแผนระดับบน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โดยไม่วิเคราะห์เชิงพื้นที่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120640" y="182880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21808" y="2029968"/>
            <a:ext cx="457200" cy="45720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532180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 txBox="1"/>
          <p:nvPr/>
        </p:nvSpPr>
        <p:spPr>
          <a:xfrm>
            <a:off x="5321808" y="257860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เขียน SWOT จากความคิดเห็น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โดยไม่มีหลักฐาน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360920" y="182880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562088" y="2029968"/>
            <a:ext cx="457200" cy="45720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756208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7562088" y="257860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กำหนดโครงการก่อนวิเคราะห์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ปัญหาและสาเหตุ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9601200" y="182880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802368" y="2029968"/>
            <a:ext cx="457200" cy="45720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802368" y="20299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9802368" y="257860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เสนอภารกิจเกินอำนาจหน้าที่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โดยไม่ระบุผู้มีอำนาจที่แท้จริง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40080" y="370332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41248" y="3904488"/>
            <a:ext cx="457200" cy="457200"/>
          </a:xfrm>
          <a:prstGeom prst="ellipse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841248" y="3904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6</a:t>
            </a:r>
            <a:endParaRPr lang="en-US" sz="1300" dirty="0"/>
          </a:p>
        </p:txBody>
      </p:sp>
      <p:sp>
        <p:nvSpPr>
          <p:cNvPr id="27" name="Text 25"/>
          <p:cNvSpPr txBox="1"/>
          <p:nvPr/>
        </p:nvSpPr>
        <p:spPr>
          <a:xfrm>
            <a:off x="841248" y="445312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ใช้คำว่าส่งเสริม พัฒนา ยกระดับ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บูรณาการ โดยไม่อธิบาย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880360" y="370332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081528" y="3904488"/>
            <a:ext cx="457200" cy="457200"/>
          </a:xfrm>
          <a:prstGeom prst="ellipse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3081528" y="3904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7</a:t>
            </a:r>
            <a:endParaRPr lang="en-US" sz="1300" dirty="0"/>
          </a:p>
        </p:txBody>
      </p:sp>
      <p:sp>
        <p:nvSpPr>
          <p:cNvPr id="31" name="Text 29"/>
          <p:cNvSpPr txBox="1"/>
          <p:nvPr/>
        </p:nvSpPr>
        <p:spPr>
          <a:xfrm>
            <a:off x="3081528" y="445312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ทำให้ความเห็นของผู้บริหาร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กลายเป็นข้อเท็จจริง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5120640" y="370332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321808" y="3904488"/>
            <a:ext cx="457200" cy="457200"/>
          </a:xfrm>
          <a:prstGeom prst="ellipse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5321808" y="3904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8</a:t>
            </a:r>
            <a:endParaRPr lang="en-US" sz="1300" dirty="0"/>
          </a:p>
        </p:txBody>
      </p:sp>
      <p:sp>
        <p:nvSpPr>
          <p:cNvPr id="35" name="Text 33"/>
          <p:cNvSpPr txBox="1"/>
          <p:nvPr/>
        </p:nvSpPr>
        <p:spPr>
          <a:xfrm>
            <a:off x="5321808" y="445312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ปกปิดข้อมูลที่ขัดแย้ง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กับข้อสรุป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7360920" y="370332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562088" y="3904488"/>
            <a:ext cx="457200" cy="457200"/>
          </a:xfrm>
          <a:prstGeom prst="ellipse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7562088" y="3904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9</a:t>
            </a:r>
            <a:endParaRPr lang="en-US" sz="1300" dirty="0"/>
          </a:p>
        </p:txBody>
      </p:sp>
      <p:sp>
        <p:nvSpPr>
          <p:cNvPr id="39" name="Text 37"/>
          <p:cNvSpPr txBox="1"/>
          <p:nvPr/>
        </p:nvSpPr>
        <p:spPr>
          <a:xfrm>
            <a:off x="7562088" y="445312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สรุปว่าผู้เข้าร่วมเวที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เป็นตัวแทนประชากรทั้งหมด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9601200" y="3703320"/>
            <a:ext cx="2075688" cy="1645920"/>
          </a:xfrm>
          <a:prstGeom prst="roundRect">
            <a:avLst>
              <a:gd name="adj" fmla="val 444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802368" y="3904488"/>
            <a:ext cx="457200" cy="457200"/>
          </a:xfrm>
          <a:prstGeom prst="ellipse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42" name="Text 40"/>
          <p:cNvSpPr txBox="1"/>
          <p:nvPr/>
        </p:nvSpPr>
        <p:spPr>
          <a:xfrm>
            <a:off x="9802368" y="3904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10</a:t>
            </a:r>
            <a:endParaRPr lang="en-US" sz="1300" dirty="0"/>
          </a:p>
        </p:txBody>
      </p:sp>
      <p:sp>
        <p:nvSpPr>
          <p:cNvPr id="43" name="Text 41"/>
          <p:cNvSpPr txBox="1"/>
          <p:nvPr/>
        </p:nvSpPr>
        <p:spPr>
          <a:xfrm>
            <a:off x="9802368" y="4453128"/>
            <a:ext cx="1737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ส่งมอบฉบับสมบูรณ์โดยไม่เปิดเผย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ข้อจำกัดและช่องว่างข้อมูล</a:t>
            </a:r>
            <a:endParaRPr lang="en-US" sz="1050" dirty="0"/>
          </a:p>
        </p:txBody>
      </p:sp>
      <p:sp>
        <p:nvSpPr>
          <p:cNvPr id="44" name="Text 42"/>
          <p:cNvSpPr txBox="1"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11 ของเอกสารมีตารางเต็ม ระบุว่าแต่ละกับดักอันตรายอย่างไร และมีวิธีป้องกันอะไร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12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ก่อนเสนอ กศจ. ทุกครั้ง ตรวจ 13 ข้อนี้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53619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66420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188720" y="153619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ข้อมูลเป็นปัจจุบันและมีที่มาครบทุกตัวเลข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172200" y="153619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355080" y="166420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720840" y="153619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กฎหมายและแผนที่อ้างอิงยังมีผลบังคับใช้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206197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22960" y="218998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1188720" y="206197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ข้อเสนออยู่ในขอบเขตอำนาจ และจำแนกประเภทภารกิจครบ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72200" y="206197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355080" y="218998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720840" y="206197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ข้อสรุปทุกข้อเชื่อมโยงกลับไปยังหลักฐานได้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258775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22960" y="271576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188720" y="258775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ไม่มีตัวเลขหรือแหล่งอ้างอิงที่สร้างขึ้น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172200" y="258775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55080" y="271576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6720840" y="258775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กลุ่มเปราะบางและความแตกต่างเชิงพื้นที่ได้รับการพิจารณา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40080" y="311353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22960" y="324154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1188720" y="311353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ตัวชี้วัดสะท้อนผลลัพธ์และความเสมอภาค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6172200" y="311353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355080" y="324154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6720840" y="311353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ค่าเป้าหมายมีค่าฐานและเหตุผลรองรับ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0080" y="363931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22960" y="376732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1188720" y="363931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ระบุความเสี่ยง สมมติฐาน และข้อจำกัดแล้ว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6172200" y="363931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355080" y="376732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6720840" y="363931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ทุกมาตรการมีเจ้าภาพจริงที่รับทราบและยอมรับ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40080" y="416509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22960" y="429310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1188720" y="416509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ภาษาและรูปแบบเหมาะสมกับเอกสารราชการ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6172200" y="4165092"/>
            <a:ext cx="534924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355080" y="429310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39" name="Text 37"/>
          <p:cNvSpPr txBox="1"/>
          <p:nvPr/>
        </p:nvSpPr>
        <p:spPr>
          <a:xfrm>
            <a:off x="6720840" y="4165092"/>
            <a:ext cx="4709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ผู้อ่านตรวจสอบย้อนกลับไปถึงปัญหาและข้อมูลได้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40080" y="4690872"/>
            <a:ext cx="10881360" cy="475488"/>
          </a:xfrm>
          <a:prstGeom prst="rect">
            <a:avLst/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22960" y="4818888"/>
            <a:ext cx="219456" cy="219456"/>
          </a:xfrm>
          <a:prstGeom prst="rect">
            <a:avLst/>
          </a:prstGeom>
          <a:solidFill>
            <a:srgbClr val="FFFFFF"/>
          </a:solidFill>
          <a:ln w="19050">
            <a:solidFill>
              <a:srgbClr val="2F6D6A"/>
            </a:solidFill>
            <a:prstDash val="solid"/>
          </a:ln>
        </p:spPr>
      </p:sp>
      <p:sp>
        <p:nvSpPr>
          <p:cNvPr id="42" name="Text 40"/>
          <p:cNvSpPr txBox="1"/>
          <p:nvPr/>
        </p:nvSpPr>
        <p:spPr>
          <a:xfrm>
            <a:off x="1188720" y="4690872"/>
            <a:ext cx="10058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มีภาคผนวกบัญชีข้อจำกัดและช่องว่างข้อมูล</a:t>
            </a:r>
            <a:endParaRPr lang="en-US" sz="1200" dirty="0"/>
          </a:p>
        </p:txBody>
      </p:sp>
      <p:sp>
        <p:nvSpPr>
          <p:cNvPr id="43" name="Shape 41"/>
          <p:cNvSpPr/>
          <p:nvPr/>
        </p:nvSpPr>
        <p:spPr>
          <a:xfrm>
            <a:off x="640080" y="5349240"/>
            <a:ext cx="10881360" cy="868680"/>
          </a:xfrm>
          <a:prstGeom prst="roundRect">
            <a:avLst>
              <a:gd name="adj" fmla="val 8421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44" name="Text 42"/>
          <p:cNvSpPr txBox="1"/>
          <p:nvPr/>
        </p:nvSpPr>
        <p:spPr>
          <a:xfrm>
            <a:off x="914400" y="54406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การตรวจสอบความสอดคล้องย้อนกลับ</a:t>
            </a:r>
            <a:endParaRPr lang="en-US" sz="1250" dirty="0"/>
          </a:p>
        </p:txBody>
      </p:sp>
      <p:sp>
        <p:nvSpPr>
          <p:cNvPr id="45" name="Text 43"/>
          <p:cNvSpPr txBox="1"/>
          <p:nvPr/>
        </p:nvSpPr>
        <p:spPr>
          <a:xfrm>
            <a:off x="914400" y="5715000"/>
            <a:ext cx="10378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สุ่มเลือกโครงการมา 3 โครงการ แล้วไล่ย้อนกลับ  โครงการ → กลยุทธ์ → ประเด็นยุทธศาสตร์ → เป้าประสงค์ → ปัญหา → สาเหตุราก → ข้อมูล → แหล่งอ้างอิง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หากขาดตอนที่จุดใด แปลว่าโครงการนั้นไม่มีเหตุผลรองรับ ต้องแก้หรือตัดออก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3E27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4023360"/>
            <a:ext cx="3291840" cy="329184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822960" y="685800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สรุปและขั้นตอนถัดไป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68680" y="1709928"/>
            <a:ext cx="502920" cy="50292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68680" y="17099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1600200" y="161848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0C9C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สิ่งที่ต้องทำทันทีหลังการประชุม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600200" y="201168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แต่ละหน่วยงานกรอกใบงานที่ 5 บัญชีข้อมูลที่ตนมี พร้อมระบุระดับความละเอียด จำนวนปีย้อนหลัง และวันที่ส่งได้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68680" y="3035808"/>
            <a:ext cx="502920" cy="50292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868680" y="30358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 txBox="1"/>
          <p:nvPr/>
        </p:nvSpPr>
        <p:spPr>
          <a:xfrm>
            <a:off x="1600200" y="294436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0C9C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สิ่งที่จะทำให้งานนี้สำเร็จหรือล้มเหลว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1600200" y="333756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การมีข้อมูลจำแนกรายอำเภอและรายสังกัด หากไม่มี ยุทธศาสตร์จะไม่มีค่าฐานสำหรับตัวชี้วัดแม้แต่ตัวเดียว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68680" y="4361688"/>
            <a:ext cx="502920" cy="50292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868680" y="436168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1600200" y="42702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0C9C0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สิ่งที่ต้องเสนอผู้บริหารตัดสินใจ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1600200" y="466344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การแต่งตั้งคณะทำงานที่มีผู้แทนทุกสังกัดตั้งแต่ขั้นตอนการจัดทำ ไม่ใช่ตั้งหลังยุทธศาสตร์เสร็จ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41248" y="5623560"/>
            <a:ext cx="1280160" cy="2743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22960" y="5852160"/>
            <a:ext cx="8503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CBB8B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เอกสารประกอบการบรรยายฉบับเต็ม 12 บท พร้อมใบงาน 5 ใบ และร่างยุทธศาสตร์ฉบับกรณีตัวอย่าง แจกคู่กับสไลด์ชุดนี้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3E27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35440" y="1097280"/>
            <a:ext cx="4206240" cy="420624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607040" y="3108960"/>
            <a:ext cx="2377440" cy="23774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22960" y="228600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D7A79E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ส่วนที่ 1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74320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เหตุใดยุทธศาสตร์ส่วนใหญ่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จึงไม่ถูกใช้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416052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ก่อนพูดถึงวิธีทำให้ถูก ควรรู้จักลักษณะของแผนที่ทำแล้วไม่มีใครใช้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1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อาการ 6 ข้อของแผนที่ไม่ถูกใช้ และสาเหตุที่แท้จริง</a:t>
            </a:r>
            <a:endParaRPr lang="en-US" sz="27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481328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อาการที่มองเห็น</a:t>
            </a:r>
            <a:endParaRPr lang="en-US" sz="1200" dirty="0"/>
          </a:p>
        </p:txBody>
      </p:sp>
      <p:sp>
        <p:nvSpPr>
          <p:cNvPr id="5" name="Text 3"/>
          <p:cNvSpPr txBox="1"/>
          <p:nvPr/>
        </p:nvSpPr>
        <p:spPr>
          <a:xfrm>
            <a:off x="6355080" y="1481328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สาเหตุที่แท้จริง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40080" y="1828800"/>
            <a:ext cx="5349240" cy="621792"/>
          </a:xfrm>
          <a:prstGeom prst="roundRect">
            <a:avLst>
              <a:gd name="adj" fmla="val 11765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355080" y="1828800"/>
            <a:ext cx="5120640" cy="621792"/>
          </a:xfrm>
          <a:prstGeom prst="roundRect">
            <a:avLst>
              <a:gd name="adj" fmla="val 11765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68680" y="1828800"/>
            <a:ext cx="5029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อ่านแล้วไม่รู้ว่าจังหวัดนี้ต่างจากจังหวัดอื่นอย่างไร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6583680" y="1828800"/>
            <a:ext cx="4800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คัดลอกถ้อยคำจากแผนระดับบน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โดยไม่วิเคราะห์เชิงพื้นที่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2560320"/>
            <a:ext cx="5349240" cy="621792"/>
          </a:xfrm>
          <a:prstGeom prst="roundRect">
            <a:avLst>
              <a:gd name="adj" fmla="val 11765"/>
            </a:avLst>
          </a:prstGeom>
          <a:solidFill>
            <a:srgbClr val="F6F2EC"/>
          </a:solidFill>
          <a:ln w="12700">
            <a:solidFill>
              <a:srgbClr val="F6F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355080" y="2560320"/>
            <a:ext cx="5120640" cy="621792"/>
          </a:xfrm>
          <a:prstGeom prst="roundRect">
            <a:avLst>
              <a:gd name="adj" fmla="val 11765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68680" y="2560320"/>
            <a:ext cx="5029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มีโครงการเต็มไปหมด แต่ไม่รู้ว่าแก้ปัญหาอะไร</a:t>
            </a:r>
            <a:endParaRPr lang="en-US" sz="1150" dirty="0"/>
          </a:p>
        </p:txBody>
      </p:sp>
      <p:sp>
        <p:nvSpPr>
          <p:cNvPr id="13" name="Text 11"/>
          <p:cNvSpPr txBox="1"/>
          <p:nvPr/>
        </p:nvSpPr>
        <p:spPr>
          <a:xfrm>
            <a:off x="6583680" y="2560320"/>
            <a:ext cx="4800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กำหนดโครงการก่อนวิเคราะห์ปัญหา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และสาเหตุ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3291840"/>
            <a:ext cx="5349240" cy="621792"/>
          </a:xfrm>
          <a:prstGeom prst="roundRect">
            <a:avLst>
              <a:gd name="adj" fmla="val 11765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55080" y="3291840"/>
            <a:ext cx="5120640" cy="621792"/>
          </a:xfrm>
          <a:prstGeom prst="roundRect">
            <a:avLst>
              <a:gd name="adj" fmla="val 11765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868680" y="3291840"/>
            <a:ext cx="5029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ตัวชี้วัดมีแต่จำนวนผู้เข้าร่วมอบรม</a:t>
            </a:r>
            <a:endParaRPr lang="en-US" sz="1150" dirty="0"/>
          </a:p>
        </p:txBody>
      </p:sp>
      <p:sp>
        <p:nvSpPr>
          <p:cNvPr id="17" name="Text 15"/>
          <p:cNvSpPr txBox="1"/>
          <p:nvPr/>
        </p:nvSpPr>
        <p:spPr>
          <a:xfrm>
            <a:off x="6583680" y="3291840"/>
            <a:ext cx="4800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เลือกวัดสิ่งที่วัดง่าย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ไม่ใช่สิ่งที่สำคัญ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0080" y="4023360"/>
            <a:ext cx="5349240" cy="621792"/>
          </a:xfrm>
          <a:prstGeom prst="roundRect">
            <a:avLst>
              <a:gd name="adj" fmla="val 11765"/>
            </a:avLst>
          </a:prstGeom>
          <a:solidFill>
            <a:srgbClr val="F6F2EC"/>
          </a:solidFill>
          <a:ln w="12700">
            <a:solidFill>
              <a:srgbClr val="F6F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355080" y="4023360"/>
            <a:ext cx="5120640" cy="621792"/>
          </a:xfrm>
          <a:prstGeom prst="roundRect">
            <a:avLst>
              <a:gd name="adj" fmla="val 11765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868680" y="4023360"/>
            <a:ext cx="5029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ค่าเป้าหมายเป็นเลขกลม เช่น ร้อยละ 80 ทุกตัว</a:t>
            </a:r>
            <a:endParaRPr lang="en-US" sz="1150" dirty="0"/>
          </a:p>
        </p:txBody>
      </p:sp>
      <p:sp>
        <p:nvSpPr>
          <p:cNvPr id="21" name="Text 19"/>
          <p:cNvSpPr txBox="1"/>
          <p:nvPr/>
        </p:nvSpPr>
        <p:spPr>
          <a:xfrm>
            <a:off x="6583680" y="4023360"/>
            <a:ext cx="4800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ไม่มีค่าฐาน จึงตั้งเป้า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ตามความรู้สึก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4754880"/>
            <a:ext cx="5349240" cy="621792"/>
          </a:xfrm>
          <a:prstGeom prst="roundRect">
            <a:avLst>
              <a:gd name="adj" fmla="val 11765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55080" y="4754880"/>
            <a:ext cx="5120640" cy="621792"/>
          </a:xfrm>
          <a:prstGeom prst="roundRect">
            <a:avLst>
              <a:gd name="adj" fmla="val 11765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868680" y="4754880"/>
            <a:ext cx="5029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หน่วยงานอื่นไม่ทำตาม</a:t>
            </a:r>
            <a:endParaRPr lang="en-US" sz="1150" dirty="0"/>
          </a:p>
        </p:txBody>
      </p:sp>
      <p:sp>
        <p:nvSpPr>
          <p:cNvPr id="25" name="Text 23"/>
          <p:cNvSpPr txBox="1"/>
          <p:nvPr/>
        </p:nvSpPr>
        <p:spPr>
          <a:xfrm>
            <a:off x="6583680" y="4754880"/>
            <a:ext cx="4800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เขียนสั่งการหน่วยงานที่ไม่ได้อยู่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ในสายบังคับบัญชา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40080" y="5486400"/>
            <a:ext cx="5349240" cy="621792"/>
          </a:xfrm>
          <a:prstGeom prst="roundRect">
            <a:avLst>
              <a:gd name="adj" fmla="val 11765"/>
            </a:avLst>
          </a:prstGeom>
          <a:solidFill>
            <a:srgbClr val="F6F2EC"/>
          </a:solidFill>
          <a:ln w="12700">
            <a:solidFill>
              <a:srgbClr val="F6F2E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355080" y="5486400"/>
            <a:ext cx="5120640" cy="621792"/>
          </a:xfrm>
          <a:prstGeom prst="roundRect">
            <a:avLst>
              <a:gd name="adj" fmla="val 11765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868680" y="5486400"/>
            <a:ext cx="5029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พอถึงปีที่ 3 ไม่มีใครรายงานผล</a:t>
            </a:r>
            <a:endParaRPr lang="en-US" sz="1150" dirty="0"/>
          </a:p>
        </p:txBody>
      </p:sp>
      <p:sp>
        <p:nvSpPr>
          <p:cNvPr id="29" name="Text 27"/>
          <p:cNvSpPr txBox="1"/>
          <p:nvPr/>
        </p:nvSpPr>
        <p:spPr>
          <a:xfrm>
            <a:off x="6583680" y="5486400"/>
            <a:ext cx="4800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ไม่มีระบบข้อมูลรองรับตัวชี้วัด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ที่เขียนไว้</a:t>
            </a:r>
            <a:endParaRPr lang="en-US" sz="1100" dirty="0"/>
          </a:p>
        </p:txBody>
      </p:sp>
      <p:sp>
        <p:nvSpPr>
          <p:cNvPr id="30" name="Text 28"/>
          <p:cNvSpPr txBox="1"/>
          <p:nvPr/>
        </p:nvSpPr>
        <p:spPr>
          <a:xfrm>
            <a:off x="640080" y="6327648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อาการทั้งหกไม่ได้เกิดจากความไม่ตั้งใจ แต่เกิดจากการข้ามขั้นตอน โดยเฉพาะการข้ามการวิเคราะห์สาเหตุ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1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เกณฑ์ 5 ข้อของยุทธศาสตร์ที่ใช้งานได้จริง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85800" y="1709928"/>
            <a:ext cx="566928" cy="56692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85800" y="17099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1481328" y="16459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ตรวจสอบย้อนกลับได้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4846320" y="1618488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ไล่จากโครงการ กลับไปยังกลยุทธ์ ประเด็นยุทธศาสตร์ ปัญหา สาเหตุราก ข้อมูล และแหล่งอ้างอิง โดยไม่ขาดตอน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85800" y="2651760"/>
            <a:ext cx="566928" cy="56692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685800" y="26517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1700" dirty="0"/>
          </a:p>
        </p:txBody>
      </p:sp>
      <p:sp>
        <p:nvSpPr>
          <p:cNvPr id="10" name="Text 8"/>
          <p:cNvSpPr txBox="1"/>
          <p:nvPr/>
        </p:nvSpPr>
        <p:spPr>
          <a:xfrm>
            <a:off x="1481328" y="2587752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จำแนกเชิงพื้นที่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4846320" y="2560320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ระบุได้ว่ามาตรการใดสำหรับอำเภอใด กลุ่มใด เพราะปัญหาไม่กระจายเท่ากันทั้งจังหวัด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85800" y="3593592"/>
            <a:ext cx="566928" cy="56692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685800" y="359359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1700" dirty="0"/>
          </a:p>
        </p:txBody>
      </p:sp>
      <p:sp>
        <p:nvSpPr>
          <p:cNvPr id="14" name="Text 12"/>
          <p:cNvSpPr txBox="1"/>
          <p:nvPr/>
        </p:nvSpPr>
        <p:spPr>
          <a:xfrm>
            <a:off x="1481328" y="35295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อยู่ในขอบเขตอำนาจ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4846320" y="3502152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ทุกมาตรการมีเจ้าภาพจริง และระบุว่าเราสั่งได้ ประสานได้ หรือต้องเสนอผู้อื่น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85800" y="4535424"/>
            <a:ext cx="566928" cy="566928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85800" y="453542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4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1481328" y="4471416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วัดผลได้จริง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4846320" y="4443984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ทุกตัวชี้วัดมีแหล่งข้อมูลที่มีอยู่จริง หรือมีแผนสร้างขึ้นภายในยุทธศาสตร์เอง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85800" y="5477256"/>
            <a:ext cx="566928" cy="566928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685800" y="547725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5</a:t>
            </a:r>
            <a:endParaRPr lang="en-US" sz="1700" dirty="0"/>
          </a:p>
        </p:txBody>
      </p:sp>
      <p:sp>
        <p:nvSpPr>
          <p:cNvPr id="22" name="Text 20"/>
          <p:cNvSpPr txBox="1"/>
          <p:nvPr/>
        </p:nvSpPr>
        <p:spPr>
          <a:xfrm>
            <a:off x="1481328" y="541324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เปิดเผยข้อจำกัด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4846320" y="5385816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ระบุช่องว่างข้อมูลและประเด็นที่ยังไม่ยุติ แทนการปิดบัง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1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ทัศนคติสามข้อที่ขอให้คณะทำงานยึด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456432" cy="3246120"/>
          </a:xfrm>
          <a:prstGeom prst="roundRect">
            <a:avLst>
              <a:gd name="adj" fmla="val 225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" y="1874520"/>
            <a:ext cx="420624" cy="420624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932688" y="18745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932688" y="242316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ข้อมูลที่ไม่สวยงาม</a:t>
            </a:r>
            <a:endParaRPr lang="en-US" sz="14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มีค่ามากกว่าข้อมูลที่สวยงาม</a:t>
            </a:r>
            <a:endParaRPr lang="en-US" sz="1450" dirty="0"/>
          </a:p>
        </p:txBody>
      </p:sp>
      <p:sp>
        <p:nvSpPr>
          <p:cNvPr id="8" name="Text 6"/>
          <p:cNvSpPr txBox="1"/>
          <p:nvPr/>
        </p:nvSpPr>
        <p:spPr>
          <a:xfrm>
            <a:off x="932688" y="3401568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หากพบว่าอำเภอหนึ่งมีผลสัมฤทธิ์ต่ำกว่าอำเภออื่นมาก นั่นคือข้อค้นพบที่มีค่าที่สุดของทั้งแผน เพราะเป็นจุดที่การลงทุนจะสร้างผลตอบแทนสูงสุด</a:t>
            </a:r>
            <a:endParaRPr lang="en-US" sz="1100" dirty="0"/>
          </a:p>
          <a:p>
            <a:pPr indent="0" marL="0">
              <a:lnSpc>
                <a:spcPts val="1600"/>
              </a:lnSpc>
              <a:buNone/>
            </a:pPr>
            <a:endParaRPr lang="en-US" sz="11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การเฉลี่ยรวมให้ดูดี เท่ากับทำให้แผนไร้ประโยชน์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0832" y="1600200"/>
            <a:ext cx="3456432" cy="3246120"/>
          </a:xfrm>
          <a:prstGeom prst="roundRect">
            <a:avLst>
              <a:gd name="adj" fmla="val 225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1874520"/>
            <a:ext cx="420624" cy="420624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663440" y="18745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4663440" y="242316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การยอมรับว่าเราทำเองไม่ได้</a:t>
            </a:r>
            <a:endParaRPr lang="en-US" sz="14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คือความแม่นยำ ไม่ใช่ความอ่อนแอ</a:t>
            </a:r>
            <a:endParaRPr lang="en-US" sz="1450" dirty="0"/>
          </a:p>
        </p:txBody>
      </p:sp>
      <p:sp>
        <p:nvSpPr>
          <p:cNvPr id="13" name="Text 11"/>
          <p:cNvSpPr txBox="1"/>
          <p:nvPr/>
        </p:nvSpPr>
        <p:spPr>
          <a:xfrm>
            <a:off x="4663440" y="3401568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การเขียนว่า ศธจ. จะดำเนินการเรื่องที่อยู่ในอำนาจของหน่วยงานอื่น ทำให้แผนล้มเหลวตั้งแต่วันที่ประกาศใช้</a:t>
            </a:r>
            <a:endParaRPr lang="en-US" sz="1100" dirty="0"/>
          </a:p>
          <a:p>
            <a:pPr indent="0" marL="0">
              <a:lnSpc>
                <a:spcPts val="1600"/>
              </a:lnSpc>
              <a:buNone/>
            </a:pPr>
            <a:endParaRPr lang="en-US" sz="11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การระบุเจ้าภาพที่แท้จริงพร้อมกลไกที่มีอยู่จริง คือสิ่งที่ทำให้แผนเดินได้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1584" y="1600200"/>
            <a:ext cx="3456432" cy="3246120"/>
          </a:xfrm>
          <a:prstGeom prst="roundRect">
            <a:avLst>
              <a:gd name="adj" fmla="val 2254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94192" y="1874520"/>
            <a:ext cx="420624" cy="420624"/>
          </a:xfrm>
          <a:prstGeom prst="ellipse">
            <a:avLst/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8394192" y="18745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8394192" y="242316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ความเห็นของผู้บริหาร</a:t>
            </a:r>
            <a:endParaRPr lang="en-US" sz="145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เป็นสมมติฐาน ยังไม่ใช่ข้อเท็จจริง</a:t>
            </a:r>
            <a:endParaRPr lang="en-US" sz="1450" dirty="0"/>
          </a:p>
        </p:txBody>
      </p:sp>
      <p:sp>
        <p:nvSpPr>
          <p:cNvPr id="18" name="Text 16"/>
          <p:cNvSpPr txBox="1"/>
          <p:nvPr/>
        </p:nvSpPr>
        <p:spPr>
          <a:xfrm>
            <a:off x="8394192" y="3401568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เมื่อผู้บริหารระบุว่าปัญหาสำคัญคือเรื่องใด ให้ถือเป็นสมมติฐานตั้งต้นที่ต้องตรวจสอบด้วยข้อมูล</a:t>
            </a:r>
            <a:endParaRPr lang="en-US" sz="1100" dirty="0"/>
          </a:p>
          <a:p>
            <a:pPr indent="0" marL="0">
              <a:lnSpc>
                <a:spcPts val="1600"/>
              </a:lnSpc>
              <a:buNone/>
            </a:pPr>
            <a:endParaRPr lang="en-US" sz="11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หากข้อมูลยืนยันก็เขียนพร้อมหลักฐาน หากไม่ยืนยันก็ต้องรายงานตามจริง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3E27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235440" y="1097280"/>
            <a:ext cx="4206240" cy="4206240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607040" y="3108960"/>
            <a:ext cx="2377440" cy="2377440"/>
          </a:xfrm>
          <a:prstGeom prst="ellipse">
            <a:avLst/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822960" y="228600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200" kern="0" dirty="0">
                <a:solidFill>
                  <a:srgbClr val="D7A79E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ส่วนที่ 2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274320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ฐานอำนาจและขอบเขต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ที่เขียนเกินไม่ได้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416052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4D7D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คำสั่งหัวหน้า คสช. ที่ 19/2560 ข้อ 11 แก้ไขเพิ่มเติมโดย พ.ร.บ. แก้ไขเพิ่มเติมฯ พ.ศ. 2565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2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งานที่เรากำลังทำ อยู่ในอำนาจหน้าที่โดยตรง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881360" cy="1417320"/>
          </a:xfrm>
          <a:prstGeom prst="roundRect">
            <a:avLst>
              <a:gd name="adj" fmla="val 5161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1005840" y="187452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ข้อ 11 (2)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2743200" y="182880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“จัดทำแผนพัฒนาการศึกษาและแผนปฏิบัติการ”</a:t>
            </a:r>
            <a:endParaRPr lang="en-US" sz="2100" dirty="0"/>
          </a:p>
        </p:txBody>
      </p:sp>
      <p:sp>
        <p:nvSpPr>
          <p:cNvPr id="7" name="Text 5"/>
          <p:cNvSpPr txBox="1"/>
          <p:nvPr/>
        </p:nvSpPr>
        <p:spPr>
          <a:xfrm>
            <a:off x="2743200" y="2395728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6B6B6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คำสั่งหัวหน้าคณะรักษาความสงบแห่งชาติ ที่ 19/2560 เรื่อง การปฏิรูปการศึกษาในภูมิภาคของกระทรวงศึกษาธิการ ลงวันที่ 3 เมษายน 2560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3310128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หน้าที่และอำนาจ 5 ข้อที่รองรับมาตรการสำคัญของยุทธศาสตร์ฉบับนี้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3703320"/>
            <a:ext cx="2048256" cy="2240280"/>
          </a:xfrm>
          <a:prstGeom prst="roundRect">
            <a:avLst>
              <a:gd name="adj" fmla="val 3571"/>
            </a:avLst>
          </a:prstGeom>
          <a:solidFill>
            <a:srgbClr val="F7F3EE"/>
          </a:solidFill>
          <a:ln w="12700">
            <a:solidFill>
              <a:srgbClr val="F7F3EE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841248" y="384048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(4)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841248" y="4206240"/>
            <a:ext cx="1691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เครือข่ายข้อมูลสารสนเทศ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และเทคโนโลยีดิจิทัลเพื่อการศึกษา</a:t>
            </a:r>
            <a:endParaRPr lang="en-US" sz="1000" dirty="0"/>
          </a:p>
        </p:txBody>
      </p:sp>
      <p:sp>
        <p:nvSpPr>
          <p:cNvPr id="12" name="Text 10"/>
          <p:cNvSpPr txBox="1"/>
          <p:nvPr/>
        </p:nvSpPr>
        <p:spPr>
          <a:xfrm>
            <a:off x="841248" y="5166360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ศูนย์ข้อมูลการศึกษาระดับจังหวัด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852928" y="3703320"/>
            <a:ext cx="2048256" cy="2240280"/>
          </a:xfrm>
          <a:prstGeom prst="roundRect">
            <a:avLst>
              <a:gd name="adj" fmla="val 3571"/>
            </a:avLst>
          </a:prstGeom>
          <a:solidFill>
            <a:srgbClr val="F7F3EE"/>
          </a:solidFill>
          <a:ln w="12700">
            <a:solidFill>
              <a:srgbClr val="F7F3EE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3054096" y="384048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(5)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3054096" y="4206240"/>
            <a:ext cx="1691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การศึกษาเพื่อคนพิการ ผู้ด้อยโอกาส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และผู้มีความสามารถพิเศษ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3054096" y="5166360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มาตรการความเสมอภาค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และกลุ่มเปราะบาง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065776" y="3703320"/>
            <a:ext cx="2048256" cy="2240280"/>
          </a:xfrm>
          <a:prstGeom prst="roundRect">
            <a:avLst>
              <a:gd name="adj" fmla="val 3571"/>
            </a:avLst>
          </a:prstGeom>
          <a:solidFill>
            <a:srgbClr val="F7F3EE"/>
          </a:solidFill>
          <a:ln w="12700">
            <a:solidFill>
              <a:srgbClr val="F7F3EE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5266944" y="384048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(7)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5266944" y="4206240"/>
            <a:ext cx="1691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งานวิชาการ การนิเทศ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และแนะแนวการศึกษา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5266944" y="5166360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มาตรการคุณภาพการเรียนรู้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และการนิเทศ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7278624" y="3703320"/>
            <a:ext cx="2048256" cy="2240280"/>
          </a:xfrm>
          <a:prstGeom prst="roundRect">
            <a:avLst>
              <a:gd name="adj" fmla="val 3571"/>
            </a:avLst>
          </a:prstGeom>
          <a:solidFill>
            <a:srgbClr val="F7F3EE"/>
          </a:solidFill>
          <a:ln w="12700">
            <a:solidFill>
              <a:srgbClr val="F7F3EE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479792" y="384048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(9)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7479792" y="4206240"/>
            <a:ext cx="1691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ประสานงานศาสนา ศิลปะ วัฒนธรรม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และการกีฬาเพื่อการศึกษา</a:t>
            </a:r>
            <a:endParaRPr lang="en-US" sz="1000" dirty="0"/>
          </a:p>
        </p:txBody>
      </p:sp>
      <p:sp>
        <p:nvSpPr>
          <p:cNvPr id="24" name="Text 22"/>
          <p:cNvSpPr txBox="1"/>
          <p:nvPr/>
        </p:nvSpPr>
        <p:spPr>
          <a:xfrm>
            <a:off x="7479792" y="5166360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ทุนวัฒนธรรมและมรดกโลก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เพื่อการเรียนรู้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9491472" y="3703320"/>
            <a:ext cx="2048256" cy="2240280"/>
          </a:xfrm>
          <a:prstGeom prst="roundRect">
            <a:avLst>
              <a:gd name="adj" fmla="val 3571"/>
            </a:avLst>
          </a:prstGeom>
          <a:solidFill>
            <a:srgbClr val="F7F3EE"/>
          </a:solidFill>
          <a:ln w="12700">
            <a:solidFill>
              <a:srgbClr val="F7F3EE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9692640" y="384048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(10)</a:t>
            </a:r>
            <a:endParaRPr lang="en-US" sz="1500" dirty="0"/>
          </a:p>
        </p:txBody>
      </p:sp>
      <p:sp>
        <p:nvSpPr>
          <p:cNvPr id="27" name="Text 25"/>
          <p:cNvSpPr txBox="1"/>
          <p:nvPr/>
        </p:nvSpPr>
        <p:spPr>
          <a:xfrm>
            <a:off x="9692640" y="4206240"/>
            <a:ext cx="1691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การจัดการศึกษาเอกชน</a:t>
            </a:r>
            <a:endParaRPr lang="en-US" sz="1000" dirty="0"/>
          </a:p>
        </p:txBody>
      </p:sp>
      <p:sp>
        <p:nvSpPr>
          <p:cNvPr id="28" name="Text 26"/>
          <p:cNvSpPr txBox="1"/>
          <p:nvPr/>
        </p:nvSpPr>
        <p:spPr>
          <a:xfrm>
            <a:off x="9692640" y="5166360"/>
            <a:ext cx="169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มาตรการกับสถานศึกษาเอกชน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โดยตรง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347472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บทที่ 2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6400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เส้นแบ่งที่ต้องจำให้ขึ้นใจ</a:t>
            </a:r>
            <a:endParaRPr lang="en-US" sz="27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41732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อำนาจของ ศธจ. ไม่เท่ากันทุกกลุ่ม ต้องแยกให้ออก 4 ระดับ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2606040" cy="3703320"/>
          </a:xfrm>
          <a:prstGeom prst="roundRect">
            <a:avLst>
              <a:gd name="adj" fmla="val 2807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1920240"/>
            <a:ext cx="2606040" cy="685800"/>
          </a:xfrm>
          <a:prstGeom prst="roundRect">
            <a:avLst>
              <a:gd name="adj" fmla="val 10667"/>
            </a:avLst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192024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1   สถานศึกษาเอกชน</a:t>
            </a:r>
            <a:endParaRPr lang="en-US" sz="1250" dirty="0"/>
          </a:p>
        </p:txBody>
      </p:sp>
      <p:sp>
        <p:nvSpPr>
          <p:cNvPr id="8" name="Text 6"/>
          <p:cNvSpPr txBox="1"/>
          <p:nvPr/>
        </p:nvSpPr>
        <p:spPr>
          <a:xfrm>
            <a:off x="841248" y="26974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ดำเนินการโดยตรง</a:t>
            </a:r>
            <a:endParaRPr lang="en-US" sz="11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เต็มรูปแบบ</a:t>
            </a:r>
            <a:endParaRPr lang="en-US" sz="1150" dirty="0"/>
          </a:p>
        </p:txBody>
      </p:sp>
      <p:sp>
        <p:nvSpPr>
          <p:cNvPr id="9" name="Text 7"/>
          <p:cNvSpPr txBox="1"/>
          <p:nvPr/>
        </p:nvSpPr>
        <p:spPr>
          <a:xfrm>
            <a:off x="841248" y="3383280"/>
            <a:ext cx="2240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โรงเรียนเอกชน สช. 35 แห่ง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อาชีวศึกษาเอกชน 5 แห่ง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ออกใบอนุญาต ควบคุมการ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เปลี่ยนแปลงกิจการ อุดหนุน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สงเคราะห์ พัฒนาบุคลากร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ตามข้อ 11(10)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429000" y="1920240"/>
            <a:ext cx="2606040" cy="370332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29000" y="1920240"/>
            <a:ext cx="2606040" cy="685800"/>
          </a:xfrm>
          <a:prstGeom prst="roundRect">
            <a:avLst>
              <a:gd name="adj" fmla="val 10667"/>
            </a:avLst>
          </a:prstGeom>
          <a:solidFill>
            <a:srgbClr val="2F6D6A"/>
          </a:solidFill>
          <a:ln w="12700">
            <a:solidFill>
              <a:srgbClr val="2F6D6A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3611880" y="192024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2   ในสังกัด ศธ. อื่น ๆ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3630168" y="26974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กำกับ ติดตาม เร่งรัด</a:t>
            </a:r>
            <a:endParaRPr lang="en-US" sz="11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2F6D6A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ประเมินผลได้</a:t>
            </a:r>
            <a:endParaRPr lang="en-US" sz="1150" dirty="0"/>
          </a:p>
        </p:txBody>
      </p:sp>
      <p:sp>
        <p:nvSpPr>
          <p:cNvPr id="14" name="Text 12"/>
          <p:cNvSpPr txBox="1"/>
          <p:nvPr/>
        </p:nvSpPr>
        <p:spPr>
          <a:xfrm>
            <a:off x="3630168" y="3383280"/>
            <a:ext cx="2240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สพป. เขต 1 และ เขต 2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สพม.พระนครศรีอยุธยา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อาชีวศึกษาของรัฐ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สกร.จังหวัด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ศูนย์การศึกษาพิเศษ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แต่ไม่มีอำนาจบริหารจัดการ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217920" y="1920240"/>
            <a:ext cx="2606040" cy="370332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17920" y="1920240"/>
            <a:ext cx="2606040" cy="685800"/>
          </a:xfrm>
          <a:prstGeom prst="roundRect">
            <a:avLst>
              <a:gd name="adj" fmla="val 10667"/>
            </a:avLst>
          </a:prstGeom>
          <a:solidFill>
            <a:srgbClr val="8A6F68"/>
          </a:solidFill>
          <a:ln w="12700">
            <a:solidFill>
              <a:srgbClr val="8A6F68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6400800" y="192024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3   นอกสังกัด ศธ.</a:t>
            </a:r>
            <a:endParaRPr lang="en-US" sz="12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แต่จัดการศึกษา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6419088" y="26974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8A6F6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ประสานและส่งเสริมเท่านั้น</a:t>
            </a:r>
            <a:endParaRPr lang="en-US" sz="115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8A6F6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ไม่มีอำนาจกำกับ</a:t>
            </a:r>
            <a:endParaRPr lang="en-US" sz="1150" dirty="0"/>
          </a:p>
        </p:txBody>
      </p:sp>
      <p:sp>
        <p:nvSpPr>
          <p:cNvPr id="19" name="Text 17"/>
          <p:cNvSpPr txBox="1"/>
          <p:nvPr/>
        </p:nvSpPr>
        <p:spPr>
          <a:xfrm>
            <a:off x="6419088" y="3383280"/>
            <a:ext cx="2240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สถานศึกษาสังกัด อปท. 28 แห่ง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ศพด. 273 แห่ง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สถาบันอุดมศึกษาสังกัด อว.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โรงเรียนพระปริยัติธรรม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9006840" y="1920240"/>
            <a:ext cx="2606040" cy="3703320"/>
          </a:xfrm>
          <a:prstGeom prst="roundRect">
            <a:avLst>
              <a:gd name="adj" fmla="val 2807"/>
            </a:avLst>
          </a:prstGeom>
          <a:solidFill>
            <a:srgbClr val="EFE9DC"/>
          </a:solidFill>
          <a:ln w="12700">
            <a:solidFill>
              <a:srgbClr val="EFE9D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06840" y="1920240"/>
            <a:ext cx="2606040" cy="685800"/>
          </a:xfrm>
          <a:prstGeom prst="roundRect">
            <a:avLst>
              <a:gd name="adj" fmla="val 10667"/>
            </a:avLst>
          </a:prstGeom>
          <a:solidFill>
            <a:srgbClr val="3E2723"/>
          </a:solidFill>
          <a:ln w="12700">
            <a:solidFill>
              <a:srgbClr val="3E2723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189720" y="192024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4   ภาคีนอกภาคการศึกษา</a:t>
            </a:r>
            <a:endParaRPr lang="en-US" sz="1250" dirty="0"/>
          </a:p>
        </p:txBody>
      </p:sp>
      <p:sp>
        <p:nvSpPr>
          <p:cNvPr id="23" name="Text 21"/>
          <p:cNvSpPr txBox="1"/>
          <p:nvPr/>
        </p:nvSpPr>
        <p:spPr>
          <a:xfrm>
            <a:off x="9208008" y="26974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b="1" dirty="0">
                <a:solidFill>
                  <a:srgbClr val="3E2723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ประสานผ่านกลไกจังหวัด</a:t>
            </a:r>
            <a:endParaRPr lang="en-US" sz="1150" dirty="0"/>
          </a:p>
        </p:txBody>
      </p:sp>
      <p:sp>
        <p:nvSpPr>
          <p:cNvPr id="24" name="Text 22"/>
          <p:cNvSpPr txBox="1"/>
          <p:nvPr/>
        </p:nvSpPr>
        <p:spPr>
          <a:xfrm>
            <a:off x="9208008" y="3383280"/>
            <a:ext cx="2240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สาธารณสุข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พัฒนาสังคม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แรงงาน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วัฒนธรรม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อุตสาหกรรม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ปกครอง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40080" y="5760720"/>
            <a:ext cx="10881360" cy="457200"/>
          </a:xfrm>
          <a:prstGeom prst="roundRect">
            <a:avLst>
              <a:gd name="adj" fmla="val 16000"/>
            </a:avLst>
          </a:prstGeom>
          <a:solidFill>
            <a:srgbClr val="FBF0EE"/>
          </a:solidFill>
          <a:ln w="12700">
            <a:solidFill>
              <a:srgbClr val="FBF0EE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868680" y="576072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5042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จุดที่มักประเมินต่ำกว่าความจริง   การศึกษาเอกชนคือพื้นที่ที่ ศธจ. มีอำนาจตามกฎหมายสูงที่สุด และเป็นพื้นที่เดียวที่แสดงผลงานได้โดยไม่ต้องรอความร่วมมือจากสังกัดอื่น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แนวทางการจัดทำยุทธศาสตร์การพัฒนาการศึกษาจังหวัดพระนครศรีอยุธยา</dc:title>
  <dc:subject>PptxGenJS Presentation</dc:subject>
  <dc:creator>สำนักงานศึกษาธิการจังหวัดพระนครศรีอยุธยา</dc:creator>
  <cp:lastModifiedBy>สำนักงานศึกษาธิการจังหวัดพระนครศรีอยุธยา</cp:lastModifiedBy>
  <cp:revision>1</cp:revision>
  <dcterms:created xsi:type="dcterms:W3CDTF">2026-09-02T02:28:49Z</dcterms:created>
  <dcterms:modified xsi:type="dcterms:W3CDTF">2026-09-02T02:28:49Z</dcterms:modified>
</cp:coreProperties>
</file>